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4" r:id="rId3"/>
    <p:sldId id="257"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FBFC35-0250-08E5-59D4-1519DB882EF9}" v="1" dt="2025-05-08T10:51:53.974"/>
    <p1510:client id="{F8DA3638-A42D-0146-F5B3-78C634443A7F}" v="207" dt="2025-05-08T07:03:19.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65" d="100"/>
          <a:sy n="65" d="100"/>
        </p:scale>
        <p:origin x="73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D32E66-52C4-48C9-A7B5-78878C940CC4}"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49EB3064-EB10-46B8-8AA6-F57AD52B71A9}">
      <dgm:prSet/>
      <dgm:spPr/>
      <dgm:t>
        <a:bodyPr/>
        <a:lstStyle/>
        <a:p>
          <a:pPr>
            <a:lnSpc>
              <a:spcPct val="100000"/>
            </a:lnSpc>
            <a:defRPr b="1"/>
          </a:pPr>
          <a:r>
            <a:rPr lang="en-US" dirty="0"/>
            <a:t>Newly refurbished and expanded central library</a:t>
          </a:r>
        </a:p>
      </dgm:t>
    </dgm:pt>
    <dgm:pt modelId="{FF210382-9453-41CE-864E-10D96F6961DE}" type="parTrans" cxnId="{64E38A63-691D-4751-91D5-71E5683DB57E}">
      <dgm:prSet/>
      <dgm:spPr/>
      <dgm:t>
        <a:bodyPr/>
        <a:lstStyle/>
        <a:p>
          <a:endParaRPr lang="en-US"/>
        </a:p>
      </dgm:t>
    </dgm:pt>
    <dgm:pt modelId="{D2EEE9F4-6932-4523-9890-807424015042}" type="sibTrans" cxnId="{64E38A63-691D-4751-91D5-71E5683DB57E}">
      <dgm:prSet/>
      <dgm:spPr/>
      <dgm:t>
        <a:bodyPr/>
        <a:lstStyle/>
        <a:p>
          <a:endParaRPr lang="en-US"/>
        </a:p>
      </dgm:t>
    </dgm:pt>
    <dgm:pt modelId="{091E26D0-2EB1-4E53-8037-677B3D27D2AF}">
      <dgm:prSet/>
      <dgm:spPr/>
      <dgm:t>
        <a:bodyPr/>
        <a:lstStyle/>
        <a:p>
          <a:pPr>
            <a:lnSpc>
              <a:spcPct val="100000"/>
            </a:lnSpc>
            <a:defRPr b="1"/>
          </a:pPr>
          <a:r>
            <a:rPr lang="en-US" dirty="0"/>
            <a:t>Plans for vastly expanded </a:t>
          </a:r>
          <a:r>
            <a:rPr lang="en-US" dirty="0" err="1"/>
            <a:t>Wendouree</a:t>
          </a:r>
          <a:r>
            <a:rPr lang="en-US" dirty="0"/>
            <a:t> Library</a:t>
          </a:r>
        </a:p>
      </dgm:t>
    </dgm:pt>
    <dgm:pt modelId="{C2260237-DCE0-4F25-B872-C9D2EE9D2A78}" type="parTrans" cxnId="{9B67FB9C-F15F-4BC3-BA4E-ECCB106B35DC}">
      <dgm:prSet/>
      <dgm:spPr/>
      <dgm:t>
        <a:bodyPr/>
        <a:lstStyle/>
        <a:p>
          <a:endParaRPr lang="en-US"/>
        </a:p>
      </dgm:t>
    </dgm:pt>
    <dgm:pt modelId="{2B87720F-16FD-4978-BC86-7978B634E079}" type="sibTrans" cxnId="{9B67FB9C-F15F-4BC3-BA4E-ECCB106B35DC}">
      <dgm:prSet/>
      <dgm:spPr/>
      <dgm:t>
        <a:bodyPr/>
        <a:lstStyle/>
        <a:p>
          <a:endParaRPr lang="en-US"/>
        </a:p>
      </dgm:t>
    </dgm:pt>
    <dgm:pt modelId="{6C1B3CAD-1D77-41ED-BE81-AB0F4012F4FE}">
      <dgm:prSet/>
      <dgm:spPr/>
      <dgm:t>
        <a:bodyPr/>
        <a:lstStyle/>
        <a:p>
          <a:pPr>
            <a:lnSpc>
              <a:spcPct val="100000"/>
            </a:lnSpc>
            <a:defRPr b="1"/>
          </a:pPr>
          <a:r>
            <a:rPr lang="en-US" dirty="0"/>
            <a:t>Plans for new library at western growth zone (</a:t>
          </a:r>
          <a:r>
            <a:rPr lang="en-US" dirty="0" err="1"/>
            <a:t>Delacombe</a:t>
          </a:r>
          <a:r>
            <a:rPr lang="en-US" dirty="0"/>
            <a:t>)</a:t>
          </a:r>
        </a:p>
      </dgm:t>
    </dgm:pt>
    <dgm:pt modelId="{754E1FD5-69F4-47BB-A1F4-5562F4E5FAAE}" type="parTrans" cxnId="{B571471F-9277-4A69-BF39-116C975FEE10}">
      <dgm:prSet/>
      <dgm:spPr/>
      <dgm:t>
        <a:bodyPr/>
        <a:lstStyle/>
        <a:p>
          <a:endParaRPr lang="en-US"/>
        </a:p>
      </dgm:t>
    </dgm:pt>
    <dgm:pt modelId="{35068799-BB09-442D-B444-BB118D3A9E12}" type="sibTrans" cxnId="{B571471F-9277-4A69-BF39-116C975FEE10}">
      <dgm:prSet/>
      <dgm:spPr/>
      <dgm:t>
        <a:bodyPr/>
        <a:lstStyle/>
        <a:p>
          <a:endParaRPr lang="en-US"/>
        </a:p>
      </dgm:t>
    </dgm:pt>
    <dgm:pt modelId="{6DB30C23-D215-4CDE-9EF7-A4C6B43D14E4}">
      <dgm:prSet/>
      <dgm:spPr/>
      <dgm:t>
        <a:bodyPr/>
        <a:lstStyle/>
        <a:p>
          <a:pPr>
            <a:lnSpc>
              <a:spcPct val="100000"/>
            </a:lnSpc>
            <a:defRPr b="1"/>
          </a:pPr>
          <a:r>
            <a:rPr lang="en-US" dirty="0"/>
            <a:t>Community Hubs</a:t>
          </a:r>
        </a:p>
      </dgm:t>
    </dgm:pt>
    <dgm:pt modelId="{995B9D1E-9C6C-47D0-B7F7-3333B63BDE54}" type="parTrans" cxnId="{2C1A1CBA-0AE4-4375-8243-A87974B79EC9}">
      <dgm:prSet/>
      <dgm:spPr/>
      <dgm:t>
        <a:bodyPr/>
        <a:lstStyle/>
        <a:p>
          <a:endParaRPr lang="en-US"/>
        </a:p>
      </dgm:t>
    </dgm:pt>
    <dgm:pt modelId="{A2FF72BA-6F02-46BB-A115-902CB697CFB1}" type="sibTrans" cxnId="{2C1A1CBA-0AE4-4375-8243-A87974B79EC9}">
      <dgm:prSet/>
      <dgm:spPr/>
      <dgm:t>
        <a:bodyPr/>
        <a:lstStyle/>
        <a:p>
          <a:endParaRPr lang="en-US"/>
        </a:p>
      </dgm:t>
    </dgm:pt>
    <dgm:pt modelId="{A133D369-8834-4A4E-9AB3-C4C2950344B2}">
      <dgm:prSet/>
      <dgm:spPr/>
      <dgm:t>
        <a:bodyPr/>
        <a:lstStyle/>
        <a:p>
          <a:pPr>
            <a:lnSpc>
              <a:spcPct val="100000"/>
            </a:lnSpc>
          </a:pPr>
          <a:r>
            <a:rPr lang="en-US" dirty="0"/>
            <a:t>Existing location Lucas – co-located with kinder and MCHN</a:t>
          </a:r>
        </a:p>
      </dgm:t>
    </dgm:pt>
    <dgm:pt modelId="{A2B7AAE7-2CBA-4FA7-9A89-D915B4E5B257}" type="parTrans" cxnId="{66A776C1-0D94-4C15-B077-DA43CD84A2CB}">
      <dgm:prSet/>
      <dgm:spPr/>
      <dgm:t>
        <a:bodyPr/>
        <a:lstStyle/>
        <a:p>
          <a:endParaRPr lang="en-US"/>
        </a:p>
      </dgm:t>
    </dgm:pt>
    <dgm:pt modelId="{D1D5212F-5B0D-49E8-8B26-3DBD39516831}" type="sibTrans" cxnId="{66A776C1-0D94-4C15-B077-DA43CD84A2CB}">
      <dgm:prSet/>
      <dgm:spPr/>
      <dgm:t>
        <a:bodyPr/>
        <a:lstStyle/>
        <a:p>
          <a:endParaRPr lang="en-US"/>
        </a:p>
      </dgm:t>
    </dgm:pt>
    <dgm:pt modelId="{375E18FF-6D1A-403B-99A4-0AEB1E22F6CD}">
      <dgm:prSet/>
      <dgm:spPr/>
      <dgm:t>
        <a:bodyPr/>
        <a:lstStyle/>
        <a:p>
          <a:pPr>
            <a:lnSpc>
              <a:spcPct val="100000"/>
            </a:lnSpc>
          </a:pPr>
          <a:r>
            <a:rPr lang="en-US" dirty="0"/>
            <a:t>Alfredton opening Jan 2024 – co-located with kinder and MCHN</a:t>
          </a:r>
        </a:p>
      </dgm:t>
    </dgm:pt>
    <dgm:pt modelId="{346A690C-D00B-4663-86E0-B3FAC8C1B7CB}" type="parTrans" cxnId="{3E09C368-6887-49B7-AED3-6648E329A97F}">
      <dgm:prSet/>
      <dgm:spPr/>
      <dgm:t>
        <a:bodyPr/>
        <a:lstStyle/>
        <a:p>
          <a:endParaRPr lang="en-US"/>
        </a:p>
      </dgm:t>
    </dgm:pt>
    <dgm:pt modelId="{B79DEA8A-9DDD-4C67-A546-B5516DDEDC82}" type="sibTrans" cxnId="{3E09C368-6887-49B7-AED3-6648E329A97F}">
      <dgm:prSet/>
      <dgm:spPr/>
      <dgm:t>
        <a:bodyPr/>
        <a:lstStyle/>
        <a:p>
          <a:endParaRPr lang="en-US"/>
        </a:p>
      </dgm:t>
    </dgm:pt>
    <dgm:pt modelId="{F2DDBB2C-21F3-4502-A8A3-023FEBCC2C26}">
      <dgm:prSet/>
      <dgm:spPr/>
      <dgm:t>
        <a:bodyPr/>
        <a:lstStyle/>
        <a:p>
          <a:pPr>
            <a:lnSpc>
              <a:spcPct val="100000"/>
            </a:lnSpc>
          </a:pPr>
          <a:r>
            <a:rPr lang="en-US" dirty="0"/>
            <a:t>Sebastopol late </a:t>
          </a:r>
          <a:r>
            <a:rPr lang="en-US" dirty="0">
              <a:latin typeface="Calibri Light" panose="020F0302020204030204"/>
            </a:rPr>
            <a:t>2025</a:t>
          </a:r>
          <a:r>
            <a:rPr lang="en-US" dirty="0"/>
            <a:t> – co-located with Senior Citizens</a:t>
          </a:r>
        </a:p>
      </dgm:t>
    </dgm:pt>
    <dgm:pt modelId="{F6263E94-749B-44CC-A2EE-20D4322AC6F2}" type="parTrans" cxnId="{ACC0BF48-E0C2-4C69-82A8-E18EA11AC8ED}">
      <dgm:prSet/>
      <dgm:spPr/>
      <dgm:t>
        <a:bodyPr/>
        <a:lstStyle/>
        <a:p>
          <a:endParaRPr lang="en-US"/>
        </a:p>
      </dgm:t>
    </dgm:pt>
    <dgm:pt modelId="{32433341-89F0-44D8-9558-6147BFB8FDF2}" type="sibTrans" cxnId="{ACC0BF48-E0C2-4C69-82A8-E18EA11AC8ED}">
      <dgm:prSet/>
      <dgm:spPr/>
      <dgm:t>
        <a:bodyPr/>
        <a:lstStyle/>
        <a:p>
          <a:endParaRPr lang="en-US"/>
        </a:p>
      </dgm:t>
    </dgm:pt>
    <dgm:pt modelId="{612B51DE-6B58-4760-8BD2-FD9B36E422D8}">
      <dgm:prSet/>
      <dgm:spPr/>
      <dgm:t>
        <a:bodyPr/>
        <a:lstStyle/>
        <a:p>
          <a:pPr>
            <a:lnSpc>
              <a:spcPct val="100000"/>
            </a:lnSpc>
          </a:pPr>
          <a:r>
            <a:rPr lang="en-US" dirty="0"/>
            <a:t>Buninyong </a:t>
          </a:r>
          <a:r>
            <a:rPr lang="en-US" dirty="0">
              <a:latin typeface="Calibri Light" panose="020F0302020204030204"/>
            </a:rPr>
            <a:t>2026/7</a:t>
          </a:r>
          <a:endParaRPr lang="en-US" dirty="0"/>
        </a:p>
      </dgm:t>
    </dgm:pt>
    <dgm:pt modelId="{928068C7-2695-4F2E-A853-9961201C4FDF}" type="parTrans" cxnId="{FF0AEC8F-EB31-4F64-BE0A-D9129AA86D18}">
      <dgm:prSet/>
      <dgm:spPr/>
      <dgm:t>
        <a:bodyPr/>
        <a:lstStyle/>
        <a:p>
          <a:endParaRPr lang="en-US"/>
        </a:p>
      </dgm:t>
    </dgm:pt>
    <dgm:pt modelId="{2965A066-CA1A-4B14-87E8-507A3241B6E5}" type="sibTrans" cxnId="{FF0AEC8F-EB31-4F64-BE0A-D9129AA86D18}">
      <dgm:prSet/>
      <dgm:spPr/>
      <dgm:t>
        <a:bodyPr/>
        <a:lstStyle/>
        <a:p>
          <a:endParaRPr lang="en-US"/>
        </a:p>
      </dgm:t>
    </dgm:pt>
    <dgm:pt modelId="{EB61DCE8-515F-4E90-BC32-EA2FC0FD5652}" type="pres">
      <dgm:prSet presAssocID="{A7D32E66-52C4-48C9-A7B5-78878C940CC4}" presName="root" presStyleCnt="0">
        <dgm:presLayoutVars>
          <dgm:dir/>
          <dgm:resizeHandles val="exact"/>
        </dgm:presLayoutVars>
      </dgm:prSet>
      <dgm:spPr/>
    </dgm:pt>
    <dgm:pt modelId="{DCCAEC1D-C720-47D3-A254-6F424F57CCB3}" type="pres">
      <dgm:prSet presAssocID="{49EB3064-EB10-46B8-8AA6-F57AD52B71A9}" presName="compNode" presStyleCnt="0"/>
      <dgm:spPr/>
    </dgm:pt>
    <dgm:pt modelId="{5A3446B1-1750-4F23-97F7-642BE753FF33}" type="pres">
      <dgm:prSet presAssocID="{49EB3064-EB10-46B8-8AA6-F57AD52B71A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D1088AF5-09C3-4C92-A673-7C89C5DA189D}" type="pres">
      <dgm:prSet presAssocID="{49EB3064-EB10-46B8-8AA6-F57AD52B71A9}" presName="iconSpace" presStyleCnt="0"/>
      <dgm:spPr/>
    </dgm:pt>
    <dgm:pt modelId="{5BF0A786-5D7D-4C64-A501-0BCAB2F4F4D0}" type="pres">
      <dgm:prSet presAssocID="{49EB3064-EB10-46B8-8AA6-F57AD52B71A9}" presName="parTx" presStyleLbl="revTx" presStyleIdx="0" presStyleCnt="8">
        <dgm:presLayoutVars>
          <dgm:chMax val="0"/>
          <dgm:chPref val="0"/>
        </dgm:presLayoutVars>
      </dgm:prSet>
      <dgm:spPr/>
    </dgm:pt>
    <dgm:pt modelId="{38758947-AA1C-4B59-84F8-4A37E3D97192}" type="pres">
      <dgm:prSet presAssocID="{49EB3064-EB10-46B8-8AA6-F57AD52B71A9}" presName="txSpace" presStyleCnt="0"/>
      <dgm:spPr/>
    </dgm:pt>
    <dgm:pt modelId="{5041E444-B0B5-4656-A7C5-0069EA548BAF}" type="pres">
      <dgm:prSet presAssocID="{49EB3064-EB10-46B8-8AA6-F57AD52B71A9}" presName="desTx" presStyleLbl="revTx" presStyleIdx="1" presStyleCnt="8">
        <dgm:presLayoutVars/>
      </dgm:prSet>
      <dgm:spPr/>
    </dgm:pt>
    <dgm:pt modelId="{62AD4A53-4B00-4F46-BFF0-77921CC862AA}" type="pres">
      <dgm:prSet presAssocID="{D2EEE9F4-6932-4523-9890-807424015042}" presName="sibTrans" presStyleCnt="0"/>
      <dgm:spPr/>
    </dgm:pt>
    <dgm:pt modelId="{C6678EE7-469B-443B-9C23-5F348D999361}" type="pres">
      <dgm:prSet presAssocID="{091E26D0-2EB1-4E53-8037-677B3D27D2AF}" presName="compNode" presStyleCnt="0"/>
      <dgm:spPr/>
    </dgm:pt>
    <dgm:pt modelId="{B59BBFB0-3FB3-467B-B4CB-F21AA36D6401}" type="pres">
      <dgm:prSet presAssocID="{091E26D0-2EB1-4E53-8037-677B3D27D2A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49C18254-567A-4BAC-B578-BB5F9B9D9C09}" type="pres">
      <dgm:prSet presAssocID="{091E26D0-2EB1-4E53-8037-677B3D27D2AF}" presName="iconSpace" presStyleCnt="0"/>
      <dgm:spPr/>
    </dgm:pt>
    <dgm:pt modelId="{16FD16C3-F8F7-405E-9A3A-59E7EA7317A3}" type="pres">
      <dgm:prSet presAssocID="{091E26D0-2EB1-4E53-8037-677B3D27D2AF}" presName="parTx" presStyleLbl="revTx" presStyleIdx="2" presStyleCnt="8">
        <dgm:presLayoutVars>
          <dgm:chMax val="0"/>
          <dgm:chPref val="0"/>
        </dgm:presLayoutVars>
      </dgm:prSet>
      <dgm:spPr/>
    </dgm:pt>
    <dgm:pt modelId="{D9FCEB8A-2D8E-431A-B225-A868CBC6E978}" type="pres">
      <dgm:prSet presAssocID="{091E26D0-2EB1-4E53-8037-677B3D27D2AF}" presName="txSpace" presStyleCnt="0"/>
      <dgm:spPr/>
    </dgm:pt>
    <dgm:pt modelId="{65513872-26A7-46E6-B616-1CB210F3EA7B}" type="pres">
      <dgm:prSet presAssocID="{091E26D0-2EB1-4E53-8037-677B3D27D2AF}" presName="desTx" presStyleLbl="revTx" presStyleIdx="3" presStyleCnt="8">
        <dgm:presLayoutVars/>
      </dgm:prSet>
      <dgm:spPr/>
    </dgm:pt>
    <dgm:pt modelId="{59417FD2-EC3C-4A79-825B-A02599067227}" type="pres">
      <dgm:prSet presAssocID="{2B87720F-16FD-4978-BC86-7978B634E079}" presName="sibTrans" presStyleCnt="0"/>
      <dgm:spPr/>
    </dgm:pt>
    <dgm:pt modelId="{44516DC8-D395-4A20-9B00-8D7BD9C5BABA}" type="pres">
      <dgm:prSet presAssocID="{6C1B3CAD-1D77-41ED-BE81-AB0F4012F4FE}" presName="compNode" presStyleCnt="0"/>
      <dgm:spPr/>
    </dgm:pt>
    <dgm:pt modelId="{96213F51-7DDA-4B7D-919F-08BE87C94E42}" type="pres">
      <dgm:prSet presAssocID="{6C1B3CAD-1D77-41ED-BE81-AB0F4012F4F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on Shelf"/>
        </a:ext>
      </dgm:extLst>
    </dgm:pt>
    <dgm:pt modelId="{9A2399FC-6ABB-4230-973B-EEB5C0337BC0}" type="pres">
      <dgm:prSet presAssocID="{6C1B3CAD-1D77-41ED-BE81-AB0F4012F4FE}" presName="iconSpace" presStyleCnt="0"/>
      <dgm:spPr/>
    </dgm:pt>
    <dgm:pt modelId="{064B49CE-90DB-4AFC-B743-60CFE7B3A7A7}" type="pres">
      <dgm:prSet presAssocID="{6C1B3CAD-1D77-41ED-BE81-AB0F4012F4FE}" presName="parTx" presStyleLbl="revTx" presStyleIdx="4" presStyleCnt="8">
        <dgm:presLayoutVars>
          <dgm:chMax val="0"/>
          <dgm:chPref val="0"/>
        </dgm:presLayoutVars>
      </dgm:prSet>
      <dgm:spPr/>
    </dgm:pt>
    <dgm:pt modelId="{630EF0F0-C632-4B87-A7A3-84873507D592}" type="pres">
      <dgm:prSet presAssocID="{6C1B3CAD-1D77-41ED-BE81-AB0F4012F4FE}" presName="txSpace" presStyleCnt="0"/>
      <dgm:spPr/>
    </dgm:pt>
    <dgm:pt modelId="{17D01BB4-2F8D-4ABD-951D-A2FD81750FC6}" type="pres">
      <dgm:prSet presAssocID="{6C1B3CAD-1D77-41ED-BE81-AB0F4012F4FE}" presName="desTx" presStyleLbl="revTx" presStyleIdx="5" presStyleCnt="8">
        <dgm:presLayoutVars/>
      </dgm:prSet>
      <dgm:spPr/>
    </dgm:pt>
    <dgm:pt modelId="{C4A1B779-9E9E-4AB4-9818-68FA1DF649E5}" type="pres">
      <dgm:prSet presAssocID="{35068799-BB09-442D-B444-BB118D3A9E12}" presName="sibTrans" presStyleCnt="0"/>
      <dgm:spPr/>
    </dgm:pt>
    <dgm:pt modelId="{366206C5-60F3-4CA3-A13A-24C6AC661EED}" type="pres">
      <dgm:prSet presAssocID="{6DB30C23-D215-4CDE-9EF7-A4C6B43D14E4}" presName="compNode" presStyleCnt="0"/>
      <dgm:spPr/>
    </dgm:pt>
    <dgm:pt modelId="{FA033D0F-1461-4C7A-9FD1-D540F952423F}" type="pres">
      <dgm:prSet presAssocID="{6DB30C23-D215-4CDE-9EF7-A4C6B43D14E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stronaut"/>
        </a:ext>
      </dgm:extLst>
    </dgm:pt>
    <dgm:pt modelId="{B5FEC4FD-E067-4C07-9ED5-CE1610B954CD}" type="pres">
      <dgm:prSet presAssocID="{6DB30C23-D215-4CDE-9EF7-A4C6B43D14E4}" presName="iconSpace" presStyleCnt="0"/>
      <dgm:spPr/>
    </dgm:pt>
    <dgm:pt modelId="{A997C0A3-C2CC-4B41-8F34-53013ED04589}" type="pres">
      <dgm:prSet presAssocID="{6DB30C23-D215-4CDE-9EF7-A4C6B43D14E4}" presName="parTx" presStyleLbl="revTx" presStyleIdx="6" presStyleCnt="8">
        <dgm:presLayoutVars>
          <dgm:chMax val="0"/>
          <dgm:chPref val="0"/>
        </dgm:presLayoutVars>
      </dgm:prSet>
      <dgm:spPr/>
    </dgm:pt>
    <dgm:pt modelId="{B9C7CA8C-05EA-46B2-9A0B-3666D03F5A36}" type="pres">
      <dgm:prSet presAssocID="{6DB30C23-D215-4CDE-9EF7-A4C6B43D14E4}" presName="txSpace" presStyleCnt="0"/>
      <dgm:spPr/>
    </dgm:pt>
    <dgm:pt modelId="{D5B39707-2740-4D7B-92E7-54E62B766CA8}" type="pres">
      <dgm:prSet presAssocID="{6DB30C23-D215-4CDE-9EF7-A4C6B43D14E4}" presName="desTx" presStyleLbl="revTx" presStyleIdx="7" presStyleCnt="8">
        <dgm:presLayoutVars/>
      </dgm:prSet>
      <dgm:spPr/>
    </dgm:pt>
  </dgm:ptLst>
  <dgm:cxnLst>
    <dgm:cxn modelId="{B571471F-9277-4A69-BF39-116C975FEE10}" srcId="{A7D32E66-52C4-48C9-A7B5-78878C940CC4}" destId="{6C1B3CAD-1D77-41ED-BE81-AB0F4012F4FE}" srcOrd="2" destOrd="0" parTransId="{754E1FD5-69F4-47BB-A1F4-5562F4E5FAAE}" sibTransId="{35068799-BB09-442D-B444-BB118D3A9E12}"/>
    <dgm:cxn modelId="{64E38A63-691D-4751-91D5-71E5683DB57E}" srcId="{A7D32E66-52C4-48C9-A7B5-78878C940CC4}" destId="{49EB3064-EB10-46B8-8AA6-F57AD52B71A9}" srcOrd="0" destOrd="0" parTransId="{FF210382-9453-41CE-864E-10D96F6961DE}" sibTransId="{D2EEE9F4-6932-4523-9890-807424015042}"/>
    <dgm:cxn modelId="{ACC0BF48-E0C2-4C69-82A8-E18EA11AC8ED}" srcId="{6DB30C23-D215-4CDE-9EF7-A4C6B43D14E4}" destId="{F2DDBB2C-21F3-4502-A8A3-023FEBCC2C26}" srcOrd="2" destOrd="0" parTransId="{F6263E94-749B-44CC-A2EE-20D4322AC6F2}" sibTransId="{32433341-89F0-44D8-9558-6147BFB8FDF2}"/>
    <dgm:cxn modelId="{3E09C368-6887-49B7-AED3-6648E329A97F}" srcId="{6DB30C23-D215-4CDE-9EF7-A4C6B43D14E4}" destId="{375E18FF-6D1A-403B-99A4-0AEB1E22F6CD}" srcOrd="1" destOrd="0" parTransId="{346A690C-D00B-4663-86E0-B3FAC8C1B7CB}" sibTransId="{B79DEA8A-9DDD-4C67-A546-B5516DDEDC82}"/>
    <dgm:cxn modelId="{970E456E-292F-4056-9734-2077B10FDB15}" type="presOf" srcId="{F2DDBB2C-21F3-4502-A8A3-023FEBCC2C26}" destId="{D5B39707-2740-4D7B-92E7-54E62B766CA8}" srcOrd="0" destOrd="2" presId="urn:microsoft.com/office/officeart/2018/5/layout/CenteredIconLabelDescriptionList"/>
    <dgm:cxn modelId="{82CCF25A-FACE-4D03-89A3-40A70F49632A}" type="presOf" srcId="{6DB30C23-D215-4CDE-9EF7-A4C6B43D14E4}" destId="{A997C0A3-C2CC-4B41-8F34-53013ED04589}" srcOrd="0" destOrd="0" presId="urn:microsoft.com/office/officeart/2018/5/layout/CenteredIconLabelDescriptionList"/>
    <dgm:cxn modelId="{89BD0E81-FC19-4683-9A0B-509AA41C2D90}" type="presOf" srcId="{A7D32E66-52C4-48C9-A7B5-78878C940CC4}" destId="{EB61DCE8-515F-4E90-BC32-EA2FC0FD5652}" srcOrd="0" destOrd="0" presId="urn:microsoft.com/office/officeart/2018/5/layout/CenteredIconLabelDescriptionList"/>
    <dgm:cxn modelId="{FF0AEC8F-EB31-4F64-BE0A-D9129AA86D18}" srcId="{6DB30C23-D215-4CDE-9EF7-A4C6B43D14E4}" destId="{612B51DE-6B58-4760-8BD2-FD9B36E422D8}" srcOrd="3" destOrd="0" parTransId="{928068C7-2695-4F2E-A853-9961201C4FDF}" sibTransId="{2965A066-CA1A-4B14-87E8-507A3241B6E5}"/>
    <dgm:cxn modelId="{9B67FB9C-F15F-4BC3-BA4E-ECCB106B35DC}" srcId="{A7D32E66-52C4-48C9-A7B5-78878C940CC4}" destId="{091E26D0-2EB1-4E53-8037-677B3D27D2AF}" srcOrd="1" destOrd="0" parTransId="{C2260237-DCE0-4F25-B872-C9D2EE9D2A78}" sibTransId="{2B87720F-16FD-4978-BC86-7978B634E079}"/>
    <dgm:cxn modelId="{428950A7-90FC-4EA5-9C95-6C4A2CFA1ECC}" type="presOf" srcId="{612B51DE-6B58-4760-8BD2-FD9B36E422D8}" destId="{D5B39707-2740-4D7B-92E7-54E62B766CA8}" srcOrd="0" destOrd="3" presId="urn:microsoft.com/office/officeart/2018/5/layout/CenteredIconLabelDescriptionList"/>
    <dgm:cxn modelId="{2ED509B6-D882-4553-B21E-438D20E57856}" type="presOf" srcId="{49EB3064-EB10-46B8-8AA6-F57AD52B71A9}" destId="{5BF0A786-5D7D-4C64-A501-0BCAB2F4F4D0}" srcOrd="0" destOrd="0" presId="urn:microsoft.com/office/officeart/2018/5/layout/CenteredIconLabelDescriptionList"/>
    <dgm:cxn modelId="{2C1A1CBA-0AE4-4375-8243-A87974B79EC9}" srcId="{A7D32E66-52C4-48C9-A7B5-78878C940CC4}" destId="{6DB30C23-D215-4CDE-9EF7-A4C6B43D14E4}" srcOrd="3" destOrd="0" parTransId="{995B9D1E-9C6C-47D0-B7F7-3333B63BDE54}" sibTransId="{A2FF72BA-6F02-46BB-A115-902CB697CFB1}"/>
    <dgm:cxn modelId="{66A776C1-0D94-4C15-B077-DA43CD84A2CB}" srcId="{6DB30C23-D215-4CDE-9EF7-A4C6B43D14E4}" destId="{A133D369-8834-4A4E-9AB3-C4C2950344B2}" srcOrd="0" destOrd="0" parTransId="{A2B7AAE7-2CBA-4FA7-9A89-D915B4E5B257}" sibTransId="{D1D5212F-5B0D-49E8-8B26-3DBD39516831}"/>
    <dgm:cxn modelId="{442075D0-F223-4CC1-89E9-27F7C9FCDE96}" type="presOf" srcId="{375E18FF-6D1A-403B-99A4-0AEB1E22F6CD}" destId="{D5B39707-2740-4D7B-92E7-54E62B766CA8}" srcOrd="0" destOrd="1" presId="urn:microsoft.com/office/officeart/2018/5/layout/CenteredIconLabelDescriptionList"/>
    <dgm:cxn modelId="{7E0EECD4-432D-413E-AD89-FFCA43269067}" type="presOf" srcId="{6C1B3CAD-1D77-41ED-BE81-AB0F4012F4FE}" destId="{064B49CE-90DB-4AFC-B743-60CFE7B3A7A7}" srcOrd="0" destOrd="0" presId="urn:microsoft.com/office/officeart/2018/5/layout/CenteredIconLabelDescriptionList"/>
    <dgm:cxn modelId="{699D54DA-ABB5-4F8F-A19A-0BA9177784B0}" type="presOf" srcId="{091E26D0-2EB1-4E53-8037-677B3D27D2AF}" destId="{16FD16C3-F8F7-405E-9A3A-59E7EA7317A3}" srcOrd="0" destOrd="0" presId="urn:microsoft.com/office/officeart/2018/5/layout/CenteredIconLabelDescriptionList"/>
    <dgm:cxn modelId="{290079FA-5182-4BB9-843C-CE2F9C835944}" type="presOf" srcId="{A133D369-8834-4A4E-9AB3-C4C2950344B2}" destId="{D5B39707-2740-4D7B-92E7-54E62B766CA8}" srcOrd="0" destOrd="0" presId="urn:microsoft.com/office/officeart/2018/5/layout/CenteredIconLabelDescriptionList"/>
    <dgm:cxn modelId="{605CF07F-C3BD-4D4A-A69C-BB31D7D204BF}" type="presParOf" srcId="{EB61DCE8-515F-4E90-BC32-EA2FC0FD5652}" destId="{DCCAEC1D-C720-47D3-A254-6F424F57CCB3}" srcOrd="0" destOrd="0" presId="urn:microsoft.com/office/officeart/2018/5/layout/CenteredIconLabelDescriptionList"/>
    <dgm:cxn modelId="{620BE096-CFC8-40D5-A11F-E8DE2610BC57}" type="presParOf" srcId="{DCCAEC1D-C720-47D3-A254-6F424F57CCB3}" destId="{5A3446B1-1750-4F23-97F7-642BE753FF33}" srcOrd="0" destOrd="0" presId="urn:microsoft.com/office/officeart/2018/5/layout/CenteredIconLabelDescriptionList"/>
    <dgm:cxn modelId="{182C2B47-17AD-4A66-B19F-6452C3458A72}" type="presParOf" srcId="{DCCAEC1D-C720-47D3-A254-6F424F57CCB3}" destId="{D1088AF5-09C3-4C92-A673-7C89C5DA189D}" srcOrd="1" destOrd="0" presId="urn:microsoft.com/office/officeart/2018/5/layout/CenteredIconLabelDescriptionList"/>
    <dgm:cxn modelId="{0C5C783B-3A85-4355-B96E-30BE0164C1F1}" type="presParOf" srcId="{DCCAEC1D-C720-47D3-A254-6F424F57CCB3}" destId="{5BF0A786-5D7D-4C64-A501-0BCAB2F4F4D0}" srcOrd="2" destOrd="0" presId="urn:microsoft.com/office/officeart/2018/5/layout/CenteredIconLabelDescriptionList"/>
    <dgm:cxn modelId="{0D873DA3-AD30-4241-9A83-B6D9298FC4FD}" type="presParOf" srcId="{DCCAEC1D-C720-47D3-A254-6F424F57CCB3}" destId="{38758947-AA1C-4B59-84F8-4A37E3D97192}" srcOrd="3" destOrd="0" presId="urn:microsoft.com/office/officeart/2018/5/layout/CenteredIconLabelDescriptionList"/>
    <dgm:cxn modelId="{0F26FCCE-04DA-44CD-90AE-32DB9BFD8AEF}" type="presParOf" srcId="{DCCAEC1D-C720-47D3-A254-6F424F57CCB3}" destId="{5041E444-B0B5-4656-A7C5-0069EA548BAF}" srcOrd="4" destOrd="0" presId="urn:microsoft.com/office/officeart/2018/5/layout/CenteredIconLabelDescriptionList"/>
    <dgm:cxn modelId="{95053D59-83BF-4AED-B81E-2D81C565F117}" type="presParOf" srcId="{EB61DCE8-515F-4E90-BC32-EA2FC0FD5652}" destId="{62AD4A53-4B00-4F46-BFF0-77921CC862AA}" srcOrd="1" destOrd="0" presId="urn:microsoft.com/office/officeart/2018/5/layout/CenteredIconLabelDescriptionList"/>
    <dgm:cxn modelId="{FB5AFB8C-3789-4117-958D-AD2B21B0E9B8}" type="presParOf" srcId="{EB61DCE8-515F-4E90-BC32-EA2FC0FD5652}" destId="{C6678EE7-469B-443B-9C23-5F348D999361}" srcOrd="2" destOrd="0" presId="urn:microsoft.com/office/officeart/2018/5/layout/CenteredIconLabelDescriptionList"/>
    <dgm:cxn modelId="{931299EC-3EC2-45AB-85F0-B13DB81CF854}" type="presParOf" srcId="{C6678EE7-469B-443B-9C23-5F348D999361}" destId="{B59BBFB0-3FB3-467B-B4CB-F21AA36D6401}" srcOrd="0" destOrd="0" presId="urn:microsoft.com/office/officeart/2018/5/layout/CenteredIconLabelDescriptionList"/>
    <dgm:cxn modelId="{35753C79-09B2-4A7B-8B1B-4AC90837A525}" type="presParOf" srcId="{C6678EE7-469B-443B-9C23-5F348D999361}" destId="{49C18254-567A-4BAC-B578-BB5F9B9D9C09}" srcOrd="1" destOrd="0" presId="urn:microsoft.com/office/officeart/2018/5/layout/CenteredIconLabelDescriptionList"/>
    <dgm:cxn modelId="{EF08F726-FAF7-47F4-A891-60151737321F}" type="presParOf" srcId="{C6678EE7-469B-443B-9C23-5F348D999361}" destId="{16FD16C3-F8F7-405E-9A3A-59E7EA7317A3}" srcOrd="2" destOrd="0" presId="urn:microsoft.com/office/officeart/2018/5/layout/CenteredIconLabelDescriptionList"/>
    <dgm:cxn modelId="{C6E80309-C767-49E1-9623-58EEE1301385}" type="presParOf" srcId="{C6678EE7-469B-443B-9C23-5F348D999361}" destId="{D9FCEB8A-2D8E-431A-B225-A868CBC6E978}" srcOrd="3" destOrd="0" presId="urn:microsoft.com/office/officeart/2018/5/layout/CenteredIconLabelDescriptionList"/>
    <dgm:cxn modelId="{3CB72DC2-1A42-4A1F-8164-63CE5E8F9E13}" type="presParOf" srcId="{C6678EE7-469B-443B-9C23-5F348D999361}" destId="{65513872-26A7-46E6-B616-1CB210F3EA7B}" srcOrd="4" destOrd="0" presId="urn:microsoft.com/office/officeart/2018/5/layout/CenteredIconLabelDescriptionList"/>
    <dgm:cxn modelId="{DD11416B-E303-4869-A70D-D27571F1E6DD}" type="presParOf" srcId="{EB61DCE8-515F-4E90-BC32-EA2FC0FD5652}" destId="{59417FD2-EC3C-4A79-825B-A02599067227}" srcOrd="3" destOrd="0" presId="urn:microsoft.com/office/officeart/2018/5/layout/CenteredIconLabelDescriptionList"/>
    <dgm:cxn modelId="{20F56E3F-7E6A-4C59-9368-FB75ACA924D7}" type="presParOf" srcId="{EB61DCE8-515F-4E90-BC32-EA2FC0FD5652}" destId="{44516DC8-D395-4A20-9B00-8D7BD9C5BABA}" srcOrd="4" destOrd="0" presId="urn:microsoft.com/office/officeart/2018/5/layout/CenteredIconLabelDescriptionList"/>
    <dgm:cxn modelId="{3F16E1B9-4DE0-4CB7-96EA-B26A454C0C77}" type="presParOf" srcId="{44516DC8-D395-4A20-9B00-8D7BD9C5BABA}" destId="{96213F51-7DDA-4B7D-919F-08BE87C94E42}" srcOrd="0" destOrd="0" presId="urn:microsoft.com/office/officeart/2018/5/layout/CenteredIconLabelDescriptionList"/>
    <dgm:cxn modelId="{F6BF2E03-EC0E-426C-9CB6-43569D2529BA}" type="presParOf" srcId="{44516DC8-D395-4A20-9B00-8D7BD9C5BABA}" destId="{9A2399FC-6ABB-4230-973B-EEB5C0337BC0}" srcOrd="1" destOrd="0" presId="urn:microsoft.com/office/officeart/2018/5/layout/CenteredIconLabelDescriptionList"/>
    <dgm:cxn modelId="{939B0D4F-9532-4345-A4BD-385CACFE2430}" type="presParOf" srcId="{44516DC8-D395-4A20-9B00-8D7BD9C5BABA}" destId="{064B49CE-90DB-4AFC-B743-60CFE7B3A7A7}" srcOrd="2" destOrd="0" presId="urn:microsoft.com/office/officeart/2018/5/layout/CenteredIconLabelDescriptionList"/>
    <dgm:cxn modelId="{0768A6AE-2283-4CF4-94F8-DE30B169B053}" type="presParOf" srcId="{44516DC8-D395-4A20-9B00-8D7BD9C5BABA}" destId="{630EF0F0-C632-4B87-A7A3-84873507D592}" srcOrd="3" destOrd="0" presId="urn:microsoft.com/office/officeart/2018/5/layout/CenteredIconLabelDescriptionList"/>
    <dgm:cxn modelId="{BC14E1EC-A515-4724-8776-A25B02BFEE52}" type="presParOf" srcId="{44516DC8-D395-4A20-9B00-8D7BD9C5BABA}" destId="{17D01BB4-2F8D-4ABD-951D-A2FD81750FC6}" srcOrd="4" destOrd="0" presId="urn:microsoft.com/office/officeart/2018/5/layout/CenteredIconLabelDescriptionList"/>
    <dgm:cxn modelId="{5577FE9A-1130-43E8-9E0B-F24106DCC2D0}" type="presParOf" srcId="{EB61DCE8-515F-4E90-BC32-EA2FC0FD5652}" destId="{C4A1B779-9E9E-4AB4-9818-68FA1DF649E5}" srcOrd="5" destOrd="0" presId="urn:microsoft.com/office/officeart/2018/5/layout/CenteredIconLabelDescriptionList"/>
    <dgm:cxn modelId="{A60460C8-0B2A-4DE9-9DD4-4AD5F763E58C}" type="presParOf" srcId="{EB61DCE8-515F-4E90-BC32-EA2FC0FD5652}" destId="{366206C5-60F3-4CA3-A13A-24C6AC661EED}" srcOrd="6" destOrd="0" presId="urn:microsoft.com/office/officeart/2018/5/layout/CenteredIconLabelDescriptionList"/>
    <dgm:cxn modelId="{2F10B7FD-5968-4CA9-8187-F1319F35DD81}" type="presParOf" srcId="{366206C5-60F3-4CA3-A13A-24C6AC661EED}" destId="{FA033D0F-1461-4C7A-9FD1-D540F952423F}" srcOrd="0" destOrd="0" presId="urn:microsoft.com/office/officeart/2018/5/layout/CenteredIconLabelDescriptionList"/>
    <dgm:cxn modelId="{49319487-B2FF-475D-9B93-12F6497A76A4}" type="presParOf" srcId="{366206C5-60F3-4CA3-A13A-24C6AC661EED}" destId="{B5FEC4FD-E067-4C07-9ED5-CE1610B954CD}" srcOrd="1" destOrd="0" presId="urn:microsoft.com/office/officeart/2018/5/layout/CenteredIconLabelDescriptionList"/>
    <dgm:cxn modelId="{60AE1C7D-3CE1-40A1-8164-3094FC9AA456}" type="presParOf" srcId="{366206C5-60F3-4CA3-A13A-24C6AC661EED}" destId="{A997C0A3-C2CC-4B41-8F34-53013ED04589}" srcOrd="2" destOrd="0" presId="urn:microsoft.com/office/officeart/2018/5/layout/CenteredIconLabelDescriptionList"/>
    <dgm:cxn modelId="{B98017F1-5A99-4C74-A149-44314B51ED63}" type="presParOf" srcId="{366206C5-60F3-4CA3-A13A-24C6AC661EED}" destId="{B9C7CA8C-05EA-46B2-9A0B-3666D03F5A36}" srcOrd="3" destOrd="0" presId="urn:microsoft.com/office/officeart/2018/5/layout/CenteredIconLabelDescriptionList"/>
    <dgm:cxn modelId="{A3AC10A0-D3F3-4A51-BAF1-F1EDFBA32633}" type="presParOf" srcId="{366206C5-60F3-4CA3-A13A-24C6AC661EED}" destId="{D5B39707-2740-4D7B-92E7-54E62B766CA8}" srcOrd="4" destOrd="0" presId="urn:microsoft.com/office/officeart/2018/5/layout/CenteredIconLabelDescription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80CC65-A002-43FE-AE8C-8B0FB00AE436}"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FCF97636-0791-4019-B61B-68639C95182C}">
      <dgm:prSet/>
      <dgm:spPr/>
      <dgm:t>
        <a:bodyPr/>
        <a:lstStyle/>
        <a:p>
          <a:r>
            <a:rPr lang="en-US" dirty="0"/>
            <a:t>Developing new partnerships to offer a more diverse range of programs</a:t>
          </a:r>
        </a:p>
      </dgm:t>
    </dgm:pt>
    <dgm:pt modelId="{95E39EE5-AE0E-4D35-9A74-C8D201F4C4DF}" type="parTrans" cxnId="{6BF56145-EF0A-433F-A570-433D8BD9D99E}">
      <dgm:prSet/>
      <dgm:spPr/>
      <dgm:t>
        <a:bodyPr/>
        <a:lstStyle/>
        <a:p>
          <a:endParaRPr lang="en-US"/>
        </a:p>
      </dgm:t>
    </dgm:pt>
    <dgm:pt modelId="{215E970B-79DB-4A82-88D8-10600D261026}" type="sibTrans" cxnId="{6BF56145-EF0A-433F-A570-433D8BD9D99E}">
      <dgm:prSet/>
      <dgm:spPr/>
      <dgm:t>
        <a:bodyPr/>
        <a:lstStyle/>
        <a:p>
          <a:endParaRPr lang="en-US"/>
        </a:p>
      </dgm:t>
    </dgm:pt>
    <dgm:pt modelId="{8D5BFB36-1945-422D-90EE-B2031F842761}">
      <dgm:prSet/>
      <dgm:spPr/>
      <dgm:t>
        <a:bodyPr/>
        <a:lstStyle/>
        <a:p>
          <a:r>
            <a:rPr lang="en-US" dirty="0"/>
            <a:t>Staged development of Community Hubs </a:t>
          </a:r>
          <a:r>
            <a:rPr lang="en-US" dirty="0">
              <a:latin typeface="Calibri Light" panose="020F0302020204030204"/>
            </a:rPr>
            <a:t>2024-2027</a:t>
          </a:r>
          <a:endParaRPr lang="en-US" dirty="0"/>
        </a:p>
      </dgm:t>
    </dgm:pt>
    <dgm:pt modelId="{6492FE69-3AA7-49DA-8950-8469356E3ED7}" type="parTrans" cxnId="{E97A495F-8593-49ED-886A-B915CFD09EBC}">
      <dgm:prSet/>
      <dgm:spPr/>
      <dgm:t>
        <a:bodyPr/>
        <a:lstStyle/>
        <a:p>
          <a:endParaRPr lang="en-US"/>
        </a:p>
      </dgm:t>
    </dgm:pt>
    <dgm:pt modelId="{EE19DBF1-007A-40C4-9316-2109900D4EB3}" type="sibTrans" cxnId="{E97A495F-8593-49ED-886A-B915CFD09EBC}">
      <dgm:prSet/>
      <dgm:spPr/>
      <dgm:t>
        <a:bodyPr/>
        <a:lstStyle/>
        <a:p>
          <a:endParaRPr lang="en-US"/>
        </a:p>
      </dgm:t>
    </dgm:pt>
    <dgm:pt modelId="{224AF765-0D51-4724-8219-246BEAEAEDDA}">
      <dgm:prSet phldr="0"/>
      <dgm:spPr/>
      <dgm:t>
        <a:bodyPr/>
        <a:lstStyle/>
        <a:p>
          <a:pPr rtl="0"/>
          <a:r>
            <a:rPr lang="en-US" dirty="0">
              <a:latin typeface="Calibri Light" panose="020F0302020204030204"/>
            </a:rPr>
            <a:t>Advocating for new, much larger library at Wendouree</a:t>
          </a:r>
          <a:endParaRPr lang="en-US" dirty="0"/>
        </a:p>
      </dgm:t>
    </dgm:pt>
    <dgm:pt modelId="{E9BD7BE0-A813-4489-932E-40FBF4008C35}" type="parTrans" cxnId="{591F6E71-8D08-477D-9821-10B480DD103A}">
      <dgm:prSet/>
      <dgm:spPr/>
      <dgm:t>
        <a:bodyPr/>
        <a:lstStyle/>
        <a:p>
          <a:endParaRPr lang="en-US"/>
        </a:p>
      </dgm:t>
    </dgm:pt>
    <dgm:pt modelId="{C2D2850E-4868-436F-B045-073930162C01}" type="sibTrans" cxnId="{591F6E71-8D08-477D-9821-10B480DD103A}">
      <dgm:prSet/>
      <dgm:spPr/>
      <dgm:t>
        <a:bodyPr/>
        <a:lstStyle/>
        <a:p>
          <a:endParaRPr lang="en-US"/>
        </a:p>
      </dgm:t>
    </dgm:pt>
    <dgm:pt modelId="{D2FF4976-9CC8-4894-AE02-759AFA6AE380}">
      <dgm:prSet phldr="0"/>
      <dgm:spPr/>
      <dgm:t>
        <a:bodyPr/>
        <a:lstStyle/>
        <a:p>
          <a:pPr rtl="0"/>
          <a:r>
            <a:rPr lang="en-US" dirty="0">
              <a:latin typeface="Calibri Light" panose="020F0302020204030204"/>
            </a:rPr>
            <a:t>New library in the Western Growth Zone (Delacombe)</a:t>
          </a:r>
        </a:p>
      </dgm:t>
    </dgm:pt>
    <dgm:pt modelId="{B77770D6-8F97-4809-8473-AD274B5CE6E9}" type="parTrans" cxnId="{2EFF7CA0-F2E3-4AB1-BAE8-36A003FAF7CB}">
      <dgm:prSet/>
      <dgm:spPr/>
    </dgm:pt>
    <dgm:pt modelId="{6884CA87-1944-406B-9332-4264E4C4B637}" type="sibTrans" cxnId="{2EFF7CA0-F2E3-4AB1-BAE8-36A003FAF7CB}">
      <dgm:prSet/>
      <dgm:spPr/>
    </dgm:pt>
    <dgm:pt modelId="{4F7BF6AB-CF53-4CBB-833F-0432B5F07C94}">
      <dgm:prSet phldr="0"/>
      <dgm:spPr/>
      <dgm:t>
        <a:bodyPr/>
        <a:lstStyle/>
        <a:p>
          <a:pPr rtl="0"/>
          <a:r>
            <a:rPr lang="en-US" dirty="0">
              <a:latin typeface="Calibri Light" panose="020F0302020204030204"/>
            </a:rPr>
            <a:t>Expansion of library services with innovative models and outreach services in outlying areas</a:t>
          </a:r>
        </a:p>
      </dgm:t>
    </dgm:pt>
    <dgm:pt modelId="{B8B872B0-9773-476E-84E8-94C2F50B352C}" type="parTrans" cxnId="{CF8749E0-C37C-46A3-85C2-B3C5F1209BE9}">
      <dgm:prSet/>
      <dgm:spPr/>
    </dgm:pt>
    <dgm:pt modelId="{5F09476E-C2DF-47E0-AD7A-798B6C37B2BE}" type="sibTrans" cxnId="{CF8749E0-C37C-46A3-85C2-B3C5F1209BE9}">
      <dgm:prSet/>
      <dgm:spPr/>
    </dgm:pt>
    <dgm:pt modelId="{460BD822-DC60-46B6-BD46-DE176223FE5E}" type="pres">
      <dgm:prSet presAssocID="{7B80CC65-A002-43FE-AE8C-8B0FB00AE436}" presName="linear" presStyleCnt="0">
        <dgm:presLayoutVars>
          <dgm:animLvl val="lvl"/>
          <dgm:resizeHandles val="exact"/>
        </dgm:presLayoutVars>
      </dgm:prSet>
      <dgm:spPr/>
    </dgm:pt>
    <dgm:pt modelId="{A4A3BC78-D974-4813-B0B0-B273CFACD4C8}" type="pres">
      <dgm:prSet presAssocID="{FCF97636-0791-4019-B61B-68639C95182C}" presName="parentText" presStyleLbl="node1" presStyleIdx="0" presStyleCnt="5">
        <dgm:presLayoutVars>
          <dgm:chMax val="0"/>
          <dgm:bulletEnabled val="1"/>
        </dgm:presLayoutVars>
      </dgm:prSet>
      <dgm:spPr/>
    </dgm:pt>
    <dgm:pt modelId="{A571315F-E6E7-464B-98DD-A3C0E002D669}" type="pres">
      <dgm:prSet presAssocID="{215E970B-79DB-4A82-88D8-10600D261026}" presName="spacer" presStyleCnt="0"/>
      <dgm:spPr/>
    </dgm:pt>
    <dgm:pt modelId="{B291A9B5-095D-49B7-B3A9-216E0AD17E5B}" type="pres">
      <dgm:prSet presAssocID="{8D5BFB36-1945-422D-90EE-B2031F842761}" presName="parentText" presStyleLbl="node1" presStyleIdx="1" presStyleCnt="5">
        <dgm:presLayoutVars>
          <dgm:chMax val="0"/>
          <dgm:bulletEnabled val="1"/>
        </dgm:presLayoutVars>
      </dgm:prSet>
      <dgm:spPr/>
    </dgm:pt>
    <dgm:pt modelId="{F604053D-8F3B-43B4-8E5B-3DDBA6FA22AA}" type="pres">
      <dgm:prSet presAssocID="{EE19DBF1-007A-40C4-9316-2109900D4EB3}" presName="spacer" presStyleCnt="0"/>
      <dgm:spPr/>
    </dgm:pt>
    <dgm:pt modelId="{DBA13C32-B639-41DF-BFC9-F99A84D24407}" type="pres">
      <dgm:prSet presAssocID="{224AF765-0D51-4724-8219-246BEAEAEDDA}" presName="parentText" presStyleLbl="node1" presStyleIdx="2" presStyleCnt="5">
        <dgm:presLayoutVars>
          <dgm:chMax val="0"/>
          <dgm:bulletEnabled val="1"/>
        </dgm:presLayoutVars>
      </dgm:prSet>
      <dgm:spPr/>
    </dgm:pt>
    <dgm:pt modelId="{F635FEFC-1759-466C-81B1-169362721D2F}" type="pres">
      <dgm:prSet presAssocID="{C2D2850E-4868-436F-B045-073930162C01}" presName="spacer" presStyleCnt="0"/>
      <dgm:spPr/>
    </dgm:pt>
    <dgm:pt modelId="{42FF4F70-C0CF-4AD2-BED9-000BCCA6D010}" type="pres">
      <dgm:prSet presAssocID="{D2FF4976-9CC8-4894-AE02-759AFA6AE380}" presName="parentText" presStyleLbl="node1" presStyleIdx="3" presStyleCnt="5">
        <dgm:presLayoutVars>
          <dgm:chMax val="0"/>
          <dgm:bulletEnabled val="1"/>
        </dgm:presLayoutVars>
      </dgm:prSet>
      <dgm:spPr/>
    </dgm:pt>
    <dgm:pt modelId="{1409BBF2-4FDB-4CAE-9400-BA196A1318FE}" type="pres">
      <dgm:prSet presAssocID="{6884CA87-1944-406B-9332-4264E4C4B637}" presName="spacer" presStyleCnt="0"/>
      <dgm:spPr/>
    </dgm:pt>
    <dgm:pt modelId="{552E2D9B-5CE2-41DE-8E6B-7E4638BB5003}" type="pres">
      <dgm:prSet presAssocID="{4F7BF6AB-CF53-4CBB-833F-0432B5F07C94}" presName="parentText" presStyleLbl="node1" presStyleIdx="4" presStyleCnt="5">
        <dgm:presLayoutVars>
          <dgm:chMax val="0"/>
          <dgm:bulletEnabled val="1"/>
        </dgm:presLayoutVars>
      </dgm:prSet>
      <dgm:spPr/>
    </dgm:pt>
  </dgm:ptLst>
  <dgm:cxnLst>
    <dgm:cxn modelId="{F56FA11E-DBD8-4B7A-AF81-13918FB0C33F}" type="presOf" srcId="{224AF765-0D51-4724-8219-246BEAEAEDDA}" destId="{DBA13C32-B639-41DF-BFC9-F99A84D24407}" srcOrd="0" destOrd="0" presId="urn:microsoft.com/office/officeart/2005/8/layout/vList2"/>
    <dgm:cxn modelId="{5969C85B-E074-4BD7-B3BA-72963728DA6B}" type="presOf" srcId="{FCF97636-0791-4019-B61B-68639C95182C}" destId="{A4A3BC78-D974-4813-B0B0-B273CFACD4C8}" srcOrd="0" destOrd="0" presId="urn:microsoft.com/office/officeart/2005/8/layout/vList2"/>
    <dgm:cxn modelId="{E97A495F-8593-49ED-886A-B915CFD09EBC}" srcId="{7B80CC65-A002-43FE-AE8C-8B0FB00AE436}" destId="{8D5BFB36-1945-422D-90EE-B2031F842761}" srcOrd="1" destOrd="0" parTransId="{6492FE69-3AA7-49DA-8950-8469356E3ED7}" sibTransId="{EE19DBF1-007A-40C4-9316-2109900D4EB3}"/>
    <dgm:cxn modelId="{6BF56145-EF0A-433F-A570-433D8BD9D99E}" srcId="{7B80CC65-A002-43FE-AE8C-8B0FB00AE436}" destId="{FCF97636-0791-4019-B61B-68639C95182C}" srcOrd="0" destOrd="0" parTransId="{95E39EE5-AE0E-4D35-9A74-C8D201F4C4DF}" sibTransId="{215E970B-79DB-4A82-88D8-10600D261026}"/>
    <dgm:cxn modelId="{591F6E71-8D08-477D-9821-10B480DD103A}" srcId="{7B80CC65-A002-43FE-AE8C-8B0FB00AE436}" destId="{224AF765-0D51-4724-8219-246BEAEAEDDA}" srcOrd="2" destOrd="0" parTransId="{E9BD7BE0-A813-4489-932E-40FBF4008C35}" sibTransId="{C2D2850E-4868-436F-B045-073930162C01}"/>
    <dgm:cxn modelId="{B481DB7C-11D5-4B67-836B-7A9F2B0A6E09}" type="presOf" srcId="{D2FF4976-9CC8-4894-AE02-759AFA6AE380}" destId="{42FF4F70-C0CF-4AD2-BED9-000BCCA6D010}" srcOrd="0" destOrd="0" presId="urn:microsoft.com/office/officeart/2005/8/layout/vList2"/>
    <dgm:cxn modelId="{2EFF7CA0-F2E3-4AB1-BAE8-36A003FAF7CB}" srcId="{7B80CC65-A002-43FE-AE8C-8B0FB00AE436}" destId="{D2FF4976-9CC8-4894-AE02-759AFA6AE380}" srcOrd="3" destOrd="0" parTransId="{B77770D6-8F97-4809-8473-AD274B5CE6E9}" sibTransId="{6884CA87-1944-406B-9332-4264E4C4B637}"/>
    <dgm:cxn modelId="{910C3DD8-F9DB-4290-8AD4-94E5C5740326}" type="presOf" srcId="{8D5BFB36-1945-422D-90EE-B2031F842761}" destId="{B291A9B5-095D-49B7-B3A9-216E0AD17E5B}" srcOrd="0" destOrd="0" presId="urn:microsoft.com/office/officeart/2005/8/layout/vList2"/>
    <dgm:cxn modelId="{CF8749E0-C37C-46A3-85C2-B3C5F1209BE9}" srcId="{7B80CC65-A002-43FE-AE8C-8B0FB00AE436}" destId="{4F7BF6AB-CF53-4CBB-833F-0432B5F07C94}" srcOrd="4" destOrd="0" parTransId="{B8B872B0-9773-476E-84E8-94C2F50B352C}" sibTransId="{5F09476E-C2DF-47E0-AD7A-798B6C37B2BE}"/>
    <dgm:cxn modelId="{3E0C86F2-E29D-4BD3-9943-6FB92B2AD91D}" type="presOf" srcId="{7B80CC65-A002-43FE-AE8C-8B0FB00AE436}" destId="{460BD822-DC60-46B6-BD46-DE176223FE5E}" srcOrd="0" destOrd="0" presId="urn:microsoft.com/office/officeart/2005/8/layout/vList2"/>
    <dgm:cxn modelId="{D9578AF7-1940-4C0A-BDAC-BE4033CB5459}" type="presOf" srcId="{4F7BF6AB-CF53-4CBB-833F-0432B5F07C94}" destId="{552E2D9B-5CE2-41DE-8E6B-7E4638BB5003}" srcOrd="0" destOrd="0" presId="urn:microsoft.com/office/officeart/2005/8/layout/vList2"/>
    <dgm:cxn modelId="{F6D1C697-A1F0-4503-8789-2CF454F61CDA}" type="presParOf" srcId="{460BD822-DC60-46B6-BD46-DE176223FE5E}" destId="{A4A3BC78-D974-4813-B0B0-B273CFACD4C8}" srcOrd="0" destOrd="0" presId="urn:microsoft.com/office/officeart/2005/8/layout/vList2"/>
    <dgm:cxn modelId="{1F198BC6-43BE-43F6-AFAF-3781CB374581}" type="presParOf" srcId="{460BD822-DC60-46B6-BD46-DE176223FE5E}" destId="{A571315F-E6E7-464B-98DD-A3C0E002D669}" srcOrd="1" destOrd="0" presId="urn:microsoft.com/office/officeart/2005/8/layout/vList2"/>
    <dgm:cxn modelId="{56DBC954-B466-4EBD-B9A5-D5D25075A41D}" type="presParOf" srcId="{460BD822-DC60-46B6-BD46-DE176223FE5E}" destId="{B291A9B5-095D-49B7-B3A9-216E0AD17E5B}" srcOrd="2" destOrd="0" presId="urn:microsoft.com/office/officeart/2005/8/layout/vList2"/>
    <dgm:cxn modelId="{0F3C369E-3CD8-456F-986A-C8FD48AB4B99}" type="presParOf" srcId="{460BD822-DC60-46B6-BD46-DE176223FE5E}" destId="{F604053D-8F3B-43B4-8E5B-3DDBA6FA22AA}" srcOrd="3" destOrd="0" presId="urn:microsoft.com/office/officeart/2005/8/layout/vList2"/>
    <dgm:cxn modelId="{D8790F6D-28F5-42F0-B44B-3DC23F4EFA2B}" type="presParOf" srcId="{460BD822-DC60-46B6-BD46-DE176223FE5E}" destId="{DBA13C32-B639-41DF-BFC9-F99A84D24407}" srcOrd="4" destOrd="0" presId="urn:microsoft.com/office/officeart/2005/8/layout/vList2"/>
    <dgm:cxn modelId="{65E9B24C-6089-433F-A242-AC9B3925DB18}" type="presParOf" srcId="{460BD822-DC60-46B6-BD46-DE176223FE5E}" destId="{F635FEFC-1759-466C-81B1-169362721D2F}" srcOrd="5" destOrd="0" presId="urn:microsoft.com/office/officeart/2005/8/layout/vList2"/>
    <dgm:cxn modelId="{67456B1E-77C9-43D3-BCF6-6F7320654343}" type="presParOf" srcId="{460BD822-DC60-46B6-BD46-DE176223FE5E}" destId="{42FF4F70-C0CF-4AD2-BED9-000BCCA6D010}" srcOrd="6" destOrd="0" presId="urn:microsoft.com/office/officeart/2005/8/layout/vList2"/>
    <dgm:cxn modelId="{28167381-E4F9-4263-9700-70B5C7958ABB}" type="presParOf" srcId="{460BD822-DC60-46B6-BD46-DE176223FE5E}" destId="{1409BBF2-4FDB-4CAE-9400-BA196A1318FE}" srcOrd="7" destOrd="0" presId="urn:microsoft.com/office/officeart/2005/8/layout/vList2"/>
    <dgm:cxn modelId="{60C7F13A-53E8-4D6C-91E0-D3C334A4FA9A}" type="presParOf" srcId="{460BD822-DC60-46B6-BD46-DE176223FE5E}" destId="{552E2D9B-5CE2-41DE-8E6B-7E4638BB500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446B1-1750-4F23-97F7-642BE753FF33}">
      <dsp:nvSpPr>
        <dsp:cNvPr id="0" name=""/>
        <dsp:cNvSpPr/>
      </dsp:nvSpPr>
      <dsp:spPr>
        <a:xfrm>
          <a:off x="483436" y="207469"/>
          <a:ext cx="513341" cy="5133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F0A786-5D7D-4C64-A501-0BCAB2F4F4D0}">
      <dsp:nvSpPr>
        <dsp:cNvPr id="0" name=""/>
        <dsp:cNvSpPr/>
      </dsp:nvSpPr>
      <dsp:spPr>
        <a:xfrm>
          <a:off x="6761" y="871052"/>
          <a:ext cx="1466691" cy="873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Newly refurbished and expanded central library</a:t>
          </a:r>
        </a:p>
      </dsp:txBody>
      <dsp:txXfrm>
        <a:off x="6761" y="871052"/>
        <a:ext cx="1466691" cy="873522"/>
      </dsp:txXfrm>
    </dsp:sp>
    <dsp:sp modelId="{5041E444-B0B5-4656-A7C5-0069EA548BAF}">
      <dsp:nvSpPr>
        <dsp:cNvPr id="0" name=""/>
        <dsp:cNvSpPr/>
      </dsp:nvSpPr>
      <dsp:spPr>
        <a:xfrm>
          <a:off x="6761" y="1814454"/>
          <a:ext cx="1466691" cy="1886984"/>
        </a:xfrm>
        <a:prstGeom prst="rect">
          <a:avLst/>
        </a:prstGeom>
        <a:noFill/>
        <a:ln>
          <a:noFill/>
        </a:ln>
        <a:effectLst/>
      </dsp:spPr>
      <dsp:style>
        <a:lnRef idx="0">
          <a:scrgbClr r="0" g="0" b="0"/>
        </a:lnRef>
        <a:fillRef idx="0">
          <a:scrgbClr r="0" g="0" b="0"/>
        </a:fillRef>
        <a:effectRef idx="0">
          <a:scrgbClr r="0" g="0" b="0"/>
        </a:effectRef>
        <a:fontRef idx="minor"/>
      </dsp:style>
    </dsp:sp>
    <dsp:sp modelId="{B59BBFB0-3FB3-467B-B4CB-F21AA36D6401}">
      <dsp:nvSpPr>
        <dsp:cNvPr id="0" name=""/>
        <dsp:cNvSpPr/>
      </dsp:nvSpPr>
      <dsp:spPr>
        <a:xfrm>
          <a:off x="2206798" y="207469"/>
          <a:ext cx="513341" cy="5133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FD16C3-F8F7-405E-9A3A-59E7EA7317A3}">
      <dsp:nvSpPr>
        <dsp:cNvPr id="0" name=""/>
        <dsp:cNvSpPr/>
      </dsp:nvSpPr>
      <dsp:spPr>
        <a:xfrm>
          <a:off x="1730124" y="871052"/>
          <a:ext cx="1466691" cy="873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Plans for vastly expanded </a:t>
          </a:r>
          <a:r>
            <a:rPr lang="en-US" sz="1400" kern="1200" dirty="0" err="1"/>
            <a:t>Wendouree</a:t>
          </a:r>
          <a:r>
            <a:rPr lang="en-US" sz="1400" kern="1200" dirty="0"/>
            <a:t> Library</a:t>
          </a:r>
        </a:p>
      </dsp:txBody>
      <dsp:txXfrm>
        <a:off x="1730124" y="871052"/>
        <a:ext cx="1466691" cy="873522"/>
      </dsp:txXfrm>
    </dsp:sp>
    <dsp:sp modelId="{65513872-26A7-46E6-B616-1CB210F3EA7B}">
      <dsp:nvSpPr>
        <dsp:cNvPr id="0" name=""/>
        <dsp:cNvSpPr/>
      </dsp:nvSpPr>
      <dsp:spPr>
        <a:xfrm>
          <a:off x="1730124" y="1814454"/>
          <a:ext cx="1466691" cy="1886984"/>
        </a:xfrm>
        <a:prstGeom prst="rect">
          <a:avLst/>
        </a:prstGeom>
        <a:noFill/>
        <a:ln>
          <a:noFill/>
        </a:ln>
        <a:effectLst/>
      </dsp:spPr>
      <dsp:style>
        <a:lnRef idx="0">
          <a:scrgbClr r="0" g="0" b="0"/>
        </a:lnRef>
        <a:fillRef idx="0">
          <a:scrgbClr r="0" g="0" b="0"/>
        </a:fillRef>
        <a:effectRef idx="0">
          <a:scrgbClr r="0" g="0" b="0"/>
        </a:effectRef>
        <a:fontRef idx="minor"/>
      </dsp:style>
    </dsp:sp>
    <dsp:sp modelId="{96213F51-7DDA-4B7D-919F-08BE87C94E42}">
      <dsp:nvSpPr>
        <dsp:cNvPr id="0" name=""/>
        <dsp:cNvSpPr/>
      </dsp:nvSpPr>
      <dsp:spPr>
        <a:xfrm>
          <a:off x="3930161" y="207469"/>
          <a:ext cx="513341" cy="5133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4B49CE-90DB-4AFC-B743-60CFE7B3A7A7}">
      <dsp:nvSpPr>
        <dsp:cNvPr id="0" name=""/>
        <dsp:cNvSpPr/>
      </dsp:nvSpPr>
      <dsp:spPr>
        <a:xfrm>
          <a:off x="3453486" y="871052"/>
          <a:ext cx="1466691" cy="873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Plans for new library at western growth zone (</a:t>
          </a:r>
          <a:r>
            <a:rPr lang="en-US" sz="1400" kern="1200" dirty="0" err="1"/>
            <a:t>Delacombe</a:t>
          </a:r>
          <a:r>
            <a:rPr lang="en-US" sz="1400" kern="1200" dirty="0"/>
            <a:t>)</a:t>
          </a:r>
        </a:p>
      </dsp:txBody>
      <dsp:txXfrm>
        <a:off x="3453486" y="871052"/>
        <a:ext cx="1466691" cy="873522"/>
      </dsp:txXfrm>
    </dsp:sp>
    <dsp:sp modelId="{17D01BB4-2F8D-4ABD-951D-A2FD81750FC6}">
      <dsp:nvSpPr>
        <dsp:cNvPr id="0" name=""/>
        <dsp:cNvSpPr/>
      </dsp:nvSpPr>
      <dsp:spPr>
        <a:xfrm>
          <a:off x="3453486" y="1814454"/>
          <a:ext cx="1466691" cy="1886984"/>
        </a:xfrm>
        <a:prstGeom prst="rect">
          <a:avLst/>
        </a:prstGeom>
        <a:noFill/>
        <a:ln>
          <a:noFill/>
        </a:ln>
        <a:effectLst/>
      </dsp:spPr>
      <dsp:style>
        <a:lnRef idx="0">
          <a:scrgbClr r="0" g="0" b="0"/>
        </a:lnRef>
        <a:fillRef idx="0">
          <a:scrgbClr r="0" g="0" b="0"/>
        </a:fillRef>
        <a:effectRef idx="0">
          <a:scrgbClr r="0" g="0" b="0"/>
        </a:effectRef>
        <a:fontRef idx="minor"/>
      </dsp:style>
    </dsp:sp>
    <dsp:sp modelId="{FA033D0F-1461-4C7A-9FD1-D540F952423F}">
      <dsp:nvSpPr>
        <dsp:cNvPr id="0" name=""/>
        <dsp:cNvSpPr/>
      </dsp:nvSpPr>
      <dsp:spPr>
        <a:xfrm>
          <a:off x="5653523" y="207469"/>
          <a:ext cx="513341" cy="5133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97C0A3-C2CC-4B41-8F34-53013ED04589}">
      <dsp:nvSpPr>
        <dsp:cNvPr id="0" name=""/>
        <dsp:cNvSpPr/>
      </dsp:nvSpPr>
      <dsp:spPr>
        <a:xfrm>
          <a:off x="5176848" y="871052"/>
          <a:ext cx="1466691" cy="873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Community Hubs</a:t>
          </a:r>
        </a:p>
      </dsp:txBody>
      <dsp:txXfrm>
        <a:off x="5176848" y="871052"/>
        <a:ext cx="1466691" cy="873522"/>
      </dsp:txXfrm>
    </dsp:sp>
    <dsp:sp modelId="{D5B39707-2740-4D7B-92E7-54E62B766CA8}">
      <dsp:nvSpPr>
        <dsp:cNvPr id="0" name=""/>
        <dsp:cNvSpPr/>
      </dsp:nvSpPr>
      <dsp:spPr>
        <a:xfrm>
          <a:off x="5176848" y="1814454"/>
          <a:ext cx="1466691" cy="1886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Existing location Lucas – co-located with kinder and MCHN</a:t>
          </a:r>
        </a:p>
        <a:p>
          <a:pPr marL="0" lvl="0" indent="0" algn="ctr" defTabSz="488950">
            <a:lnSpc>
              <a:spcPct val="100000"/>
            </a:lnSpc>
            <a:spcBef>
              <a:spcPct val="0"/>
            </a:spcBef>
            <a:spcAft>
              <a:spcPct val="35000"/>
            </a:spcAft>
            <a:buNone/>
          </a:pPr>
          <a:r>
            <a:rPr lang="en-US" sz="1100" kern="1200" dirty="0"/>
            <a:t>Alfredton opening Jan 2024 – co-located with kinder and MCHN</a:t>
          </a:r>
        </a:p>
        <a:p>
          <a:pPr marL="0" lvl="0" indent="0" algn="ctr" defTabSz="488950">
            <a:lnSpc>
              <a:spcPct val="100000"/>
            </a:lnSpc>
            <a:spcBef>
              <a:spcPct val="0"/>
            </a:spcBef>
            <a:spcAft>
              <a:spcPct val="35000"/>
            </a:spcAft>
            <a:buNone/>
          </a:pPr>
          <a:r>
            <a:rPr lang="en-US" sz="1100" kern="1200" dirty="0"/>
            <a:t>Sebastopol late </a:t>
          </a:r>
          <a:r>
            <a:rPr lang="en-US" sz="1100" kern="1200" dirty="0">
              <a:latin typeface="Calibri Light" panose="020F0302020204030204"/>
            </a:rPr>
            <a:t>2025</a:t>
          </a:r>
          <a:r>
            <a:rPr lang="en-US" sz="1100" kern="1200" dirty="0"/>
            <a:t> – co-located with Senior Citizens</a:t>
          </a:r>
        </a:p>
        <a:p>
          <a:pPr marL="0" lvl="0" indent="0" algn="ctr" defTabSz="488950">
            <a:lnSpc>
              <a:spcPct val="100000"/>
            </a:lnSpc>
            <a:spcBef>
              <a:spcPct val="0"/>
            </a:spcBef>
            <a:spcAft>
              <a:spcPct val="35000"/>
            </a:spcAft>
            <a:buNone/>
          </a:pPr>
          <a:r>
            <a:rPr lang="en-US" sz="1100" kern="1200" dirty="0"/>
            <a:t>Buninyong </a:t>
          </a:r>
          <a:r>
            <a:rPr lang="en-US" sz="1100" kern="1200" dirty="0">
              <a:latin typeface="Calibri Light" panose="020F0302020204030204"/>
            </a:rPr>
            <a:t>2026/7</a:t>
          </a:r>
          <a:endParaRPr lang="en-US" sz="1100" kern="1200" dirty="0"/>
        </a:p>
      </dsp:txBody>
      <dsp:txXfrm>
        <a:off x="5176848" y="1814454"/>
        <a:ext cx="1466691" cy="18869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3BC78-D974-4813-B0B0-B273CFACD4C8}">
      <dsp:nvSpPr>
        <dsp:cNvPr id="0" name=""/>
        <dsp:cNvSpPr/>
      </dsp:nvSpPr>
      <dsp:spPr>
        <a:xfrm>
          <a:off x="0" y="96709"/>
          <a:ext cx="6666833" cy="9945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Developing new partnerships to offer a more diverse range of programs</a:t>
          </a:r>
        </a:p>
      </dsp:txBody>
      <dsp:txXfrm>
        <a:off x="48547" y="145256"/>
        <a:ext cx="6569739" cy="897406"/>
      </dsp:txXfrm>
    </dsp:sp>
    <dsp:sp modelId="{B291A9B5-095D-49B7-B3A9-216E0AD17E5B}">
      <dsp:nvSpPr>
        <dsp:cNvPr id="0" name=""/>
        <dsp:cNvSpPr/>
      </dsp:nvSpPr>
      <dsp:spPr>
        <a:xfrm>
          <a:off x="0" y="1163209"/>
          <a:ext cx="6666833" cy="994500"/>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Staged development of Community Hubs </a:t>
          </a:r>
          <a:r>
            <a:rPr lang="en-US" sz="2500" kern="1200" dirty="0">
              <a:latin typeface="Calibri Light" panose="020F0302020204030204"/>
            </a:rPr>
            <a:t>2024-2027</a:t>
          </a:r>
          <a:endParaRPr lang="en-US" sz="2500" kern="1200" dirty="0"/>
        </a:p>
      </dsp:txBody>
      <dsp:txXfrm>
        <a:off x="48547" y="1211756"/>
        <a:ext cx="6569739" cy="897406"/>
      </dsp:txXfrm>
    </dsp:sp>
    <dsp:sp modelId="{DBA13C32-B639-41DF-BFC9-F99A84D24407}">
      <dsp:nvSpPr>
        <dsp:cNvPr id="0" name=""/>
        <dsp:cNvSpPr/>
      </dsp:nvSpPr>
      <dsp:spPr>
        <a:xfrm>
          <a:off x="0" y="2229710"/>
          <a:ext cx="6666833" cy="99450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latin typeface="Calibri Light" panose="020F0302020204030204"/>
            </a:rPr>
            <a:t>Advocating for new, much larger library at Wendouree</a:t>
          </a:r>
          <a:endParaRPr lang="en-US" sz="2500" kern="1200" dirty="0"/>
        </a:p>
      </dsp:txBody>
      <dsp:txXfrm>
        <a:off x="48547" y="2278257"/>
        <a:ext cx="6569739" cy="897406"/>
      </dsp:txXfrm>
    </dsp:sp>
    <dsp:sp modelId="{42FF4F70-C0CF-4AD2-BED9-000BCCA6D010}">
      <dsp:nvSpPr>
        <dsp:cNvPr id="0" name=""/>
        <dsp:cNvSpPr/>
      </dsp:nvSpPr>
      <dsp:spPr>
        <a:xfrm>
          <a:off x="0" y="3296210"/>
          <a:ext cx="6666833" cy="994500"/>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latin typeface="Calibri Light" panose="020F0302020204030204"/>
            </a:rPr>
            <a:t>New library in the Western Growth Zone (Delacombe)</a:t>
          </a:r>
        </a:p>
      </dsp:txBody>
      <dsp:txXfrm>
        <a:off x="48547" y="3344757"/>
        <a:ext cx="6569739" cy="897406"/>
      </dsp:txXfrm>
    </dsp:sp>
    <dsp:sp modelId="{552E2D9B-5CE2-41DE-8E6B-7E4638BB5003}">
      <dsp:nvSpPr>
        <dsp:cNvPr id="0" name=""/>
        <dsp:cNvSpPr/>
      </dsp:nvSpPr>
      <dsp:spPr>
        <a:xfrm>
          <a:off x="0" y="4362710"/>
          <a:ext cx="6666833" cy="99450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latin typeface="Calibri Light" panose="020F0302020204030204"/>
            </a:rPr>
            <a:t>Expansion of library services with innovative models and outreach services in outlying areas</a:t>
          </a:r>
        </a:p>
      </dsp:txBody>
      <dsp:txXfrm>
        <a:off x="48547" y="4411257"/>
        <a:ext cx="6569739" cy="897406"/>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DA62D8-F461-4D50-9324-741B75E7698C}" type="datetimeFigureOut">
              <a:t>5/15/2025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A0FA7-F948-498E-908C-C81FA16F39C4}" type="slidenum">
              <a:t>‹#›</a:t>
            </a:fld>
            <a:endParaRPr lang="en-US"/>
          </a:p>
        </p:txBody>
      </p:sp>
    </p:spTree>
    <p:extLst>
      <p:ext uri="{BB962C8B-B14F-4D97-AF65-F5344CB8AC3E}">
        <p14:creationId xmlns:p14="http://schemas.microsoft.com/office/powerpoint/2010/main" val="1647741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Ballarat is Victoria’s largest inland city. The municipal district encompasses the City of Ballarat and several other smaller townships as well as an large rural area covering 740 square </a:t>
            </a:r>
            <a:r>
              <a:rPr lang="en-US" dirty="0" err="1"/>
              <a:t>kilometres</a:t>
            </a:r>
            <a:r>
              <a:rPr lang="en-US" dirty="0"/>
              <a:t>. </a:t>
            </a:r>
          </a:p>
          <a:p>
            <a:r>
              <a:rPr lang="en-US" dirty="0"/>
              <a:t>The city has a strong First Nations history and, today, has a thriving and active community Aboriginal Community. The </a:t>
            </a:r>
            <a:r>
              <a:rPr lang="en-US" dirty="0" err="1"/>
              <a:t>Wadawurrung</a:t>
            </a:r>
            <a:r>
              <a:rPr lang="en-US" dirty="0"/>
              <a:t> and Dja </a:t>
            </a:r>
            <a:r>
              <a:rPr lang="en-US" dirty="0" err="1"/>
              <a:t>Dja</a:t>
            </a:r>
            <a:r>
              <a:rPr lang="en-US" dirty="0"/>
              <a:t> Wurrung people are the Traditional Custodians. Ballarat is also renowned for its Gold Rush era history with a rich and unique heritage apparent in the architecture of the City. </a:t>
            </a:r>
            <a:endParaRPr lang="en-US" dirty="0">
              <a:ea typeface="Calibri"/>
              <a:cs typeface="Calibri"/>
            </a:endParaRPr>
          </a:p>
          <a:p>
            <a:r>
              <a:rPr lang="en-US" dirty="0"/>
              <a:t>As well as being a popular destination for Victorian, interstate and international tourists, the key industries include health care and social assistance, professional, scientific and technical services, education and training, construction and manufacturing.</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28A0FA7-F948-498E-908C-C81FA16F39C4}" type="slidenum">
              <a:t>2</a:t>
            </a:fld>
            <a:endParaRPr lang="en-US"/>
          </a:p>
        </p:txBody>
      </p:sp>
    </p:spTree>
    <p:extLst>
      <p:ext uri="{BB962C8B-B14F-4D97-AF65-F5344CB8AC3E}">
        <p14:creationId xmlns:p14="http://schemas.microsoft.com/office/powerpoint/2010/main" val="3871259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City’s population of 113,725 (2021) has grown by almost 20 per cent in the past 10 years and is forecast to grow by a further 27 per cent to more than 144,000 by 2036.  </a:t>
            </a:r>
            <a:endParaRPr lang="en-US" dirty="0">
              <a:ea typeface="Calibri"/>
              <a:cs typeface="Calibri"/>
            </a:endParaRPr>
          </a:p>
          <a:p>
            <a:r>
              <a:rPr lang="en-US" dirty="0"/>
              <a:t>Notably, the City’s population is </a:t>
            </a:r>
            <a:r>
              <a:rPr lang="en-US" dirty="0" err="1"/>
              <a:t>characterised</a:t>
            </a:r>
            <a:r>
              <a:rPr lang="en-US" dirty="0"/>
              <a:t> by the disparity in socio-economic status (SES), with some suburbs having relatively high levels of education, employment, and income, while others (e.g., </a:t>
            </a:r>
            <a:r>
              <a:rPr lang="en-US" dirty="0" err="1"/>
              <a:t>Wendouree</a:t>
            </a:r>
            <a:r>
              <a:rPr lang="en-US" dirty="0"/>
              <a:t>, Sebastopol, Redan) are among the 2.5 per cent most disadvantaged areas in the state – with low levels of employment, literacy, income, and wellbeing.</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28A0FA7-F948-498E-908C-C81FA16F39C4}" type="slidenum">
              <a:t>3</a:t>
            </a:fld>
            <a:endParaRPr lang="en-US"/>
          </a:p>
        </p:txBody>
      </p:sp>
    </p:spTree>
    <p:extLst>
      <p:ext uri="{BB962C8B-B14F-4D97-AF65-F5344CB8AC3E}">
        <p14:creationId xmlns:p14="http://schemas.microsoft.com/office/powerpoint/2010/main" val="759114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Ballarat is a regional education hub with a wide range of state and independent primary and secondary schools, including schools which have boarders from the rural areas around Western Victoria. The town also boasts two regional university campuses as well as a Melbourne </a:t>
            </a:r>
            <a:r>
              <a:rPr lang="en-US" dirty="0" err="1">
                <a:ea typeface="Calibri"/>
                <a:cs typeface="Calibri"/>
              </a:rPr>
              <a:t>Univeristy</a:t>
            </a:r>
            <a:r>
              <a:rPr lang="en-US" dirty="0">
                <a:ea typeface="Calibri"/>
                <a:cs typeface="Calibri"/>
              </a:rPr>
              <a:t> Medical School's Rural Medical Clinic for training doctors. There are a wide range of other education providers both formal and informal including </a:t>
            </a:r>
            <a:r>
              <a:rPr lang="en-US" dirty="0" err="1">
                <a:ea typeface="Calibri"/>
                <a:cs typeface="Calibri"/>
              </a:rPr>
              <a:t>neighbourhood</a:t>
            </a:r>
            <a:r>
              <a:rPr lang="en-US" dirty="0">
                <a:ea typeface="Calibri"/>
                <a:cs typeface="Calibri"/>
              </a:rPr>
              <a:t> houses and libraries. Despite this, Ballarat's demographic profile shows that education levels are lower than the state average.</a:t>
            </a:r>
          </a:p>
        </p:txBody>
      </p:sp>
      <p:sp>
        <p:nvSpPr>
          <p:cNvPr id="4" name="Slide Number Placeholder 3"/>
          <p:cNvSpPr>
            <a:spLocks noGrp="1"/>
          </p:cNvSpPr>
          <p:nvPr>
            <p:ph type="sldNum" sz="quarter" idx="5"/>
          </p:nvPr>
        </p:nvSpPr>
        <p:spPr/>
        <p:txBody>
          <a:bodyPr/>
          <a:lstStyle/>
          <a:p>
            <a:fld id="{E28A0FA7-F948-498E-908C-C81FA16F39C4}" type="slidenum">
              <a:t>4</a:t>
            </a:fld>
            <a:endParaRPr lang="en-US"/>
          </a:p>
        </p:txBody>
      </p:sp>
    </p:spTree>
    <p:extLst>
      <p:ext uri="{BB962C8B-B14F-4D97-AF65-F5344CB8AC3E}">
        <p14:creationId xmlns:p14="http://schemas.microsoft.com/office/powerpoint/2010/main" val="4097241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City of Ballarat Libraries and Lifelong Learning business unit has been focused for the last 4 years on delivering on the Libraries and Learning Strategy 2022-2027. One of the major goals within this plan was the redevelopment and re-opening of the central Ballarat Library, the largest of 3 library branches within the LGA. This project had been many years in the planning, with the building and construction phase taking approximately 15 months. The central branch re-opened in late March 2024 and has now been operating for over 12 months.</a:t>
            </a:r>
          </a:p>
          <a:p>
            <a:r>
              <a:rPr lang="en-US" dirty="0"/>
              <a:t> </a:t>
            </a:r>
            <a:endParaRPr lang="en-US" dirty="0">
              <a:ea typeface="Calibri"/>
              <a:cs typeface="Calibri"/>
            </a:endParaRPr>
          </a:p>
          <a:p>
            <a:r>
              <a:rPr lang="en-US" dirty="0"/>
              <a:t>In that time the library has added 6000+ new members bring library membership to approximately 40% of the Ballarat population. The redevelopment has allowed the Libraries and Lifelong Learning team to expand and diversify learning programs for audiences of all ages. </a:t>
            </a:r>
            <a:endParaRPr lang="en-US" dirty="0">
              <a:ea typeface="Calibri"/>
              <a:cs typeface="Calibri"/>
            </a:endParaRPr>
          </a:p>
          <a:p>
            <a:endParaRPr lang="en-US" dirty="0">
              <a:ea typeface="Calibri"/>
              <a:cs typeface="Calibri"/>
            </a:endParaRPr>
          </a:p>
          <a:p>
            <a:r>
              <a:rPr lang="en-US"/>
              <a:t>In addition to the re-opening of Ballarat Library, the Libraries and Lifelong Learning team has taken over the management of one existing community hub and one brand new community hub, both located in the Western Growth zone in Ballarat. These community hubs offer co-located services including Maternal and Child Health and Kindergartens as well as providing a range of no or low-cost learning programs. Partnerships between the City of Ballarat and several local Neighbourhood Houses has allowed for these programs to be available at a number of locations throughout the city. Over the next three years there will be a further 2-3 community hubs built within the LGA.</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28A0FA7-F948-498E-908C-C81FA16F39C4}" type="slidenum">
              <a:rPr lang="en-US"/>
              <a:t>5</a:t>
            </a:fld>
            <a:endParaRPr lang="en-US"/>
          </a:p>
        </p:txBody>
      </p:sp>
    </p:spTree>
    <p:extLst>
      <p:ext uri="{BB962C8B-B14F-4D97-AF65-F5344CB8AC3E}">
        <p14:creationId xmlns:p14="http://schemas.microsoft.com/office/powerpoint/2010/main" val="856376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Libraries and Lifelong Learning team have focused on developing strong partnerships with individuals, groups and </a:t>
            </a:r>
            <a:r>
              <a:rPr lang="en-US" dirty="0" err="1"/>
              <a:t>organisations</a:t>
            </a:r>
            <a:r>
              <a:rPr lang="en-US" dirty="0"/>
              <a:t> both in Ballarat and more broadly across Victoria to establish opportunities and programs for our community in areas of need. One example of this is the grant that Geelong-based STEM company, The </a:t>
            </a:r>
            <a:r>
              <a:rPr lang="en-US" dirty="0" err="1"/>
              <a:t>Brainary</a:t>
            </a:r>
            <a:r>
              <a:rPr lang="en-US" dirty="0"/>
              <a:t>, won in partnership with Ballarat Libraries, Ballarat and District Aboriginal Cooperative and Ballarat Regional Multi-Cultural Council, to deliver STEM programs for 12-18 year olds. This program specifically targets young people from communities with low representation in STEM careers, including Aboriginal and Torres Strait Islanders, culturally and linguistically diverse young people, girls and gender diverse young people and those from low socio-economic </a:t>
            </a:r>
            <a:r>
              <a:rPr lang="en-US" dirty="0" err="1"/>
              <a:t>neighbourhoods</a:t>
            </a:r>
            <a:r>
              <a:rPr lang="en-US" dirty="0"/>
              <a:t>. The program will be rolled out to 150 young people across the LGA over the next 12 months and will give young people access to new and emerging technologies and introduce them to a range of STEM careers that they could pursue.</a:t>
            </a:r>
          </a:p>
          <a:p>
            <a:endParaRPr lang="en-US" dirty="0">
              <a:ea typeface="Calibri"/>
              <a:cs typeface="Calibri"/>
            </a:endParaRPr>
          </a:p>
          <a:p>
            <a:r>
              <a:rPr lang="en-US" dirty="0"/>
              <a:t>Another example of the strong partnerships we have been building on is the highly successful children literacy program, Bulldogs Read, with 150 participating students across 10 primary schools. This program, a partnership between City of Ballarat and Western Bulldogs Football Club, is now in it's 10th year and has been highly successful with school reporting increased literacy skills and confidence in students enrolled in the program.</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28A0FA7-F948-498E-908C-C81FA16F39C4}" type="slidenum">
              <a:rPr lang="en-US"/>
              <a:t>6</a:t>
            </a:fld>
            <a:endParaRPr lang="en-US"/>
          </a:p>
        </p:txBody>
      </p:sp>
    </p:spTree>
    <p:extLst>
      <p:ext uri="{BB962C8B-B14F-4D97-AF65-F5344CB8AC3E}">
        <p14:creationId xmlns:p14="http://schemas.microsoft.com/office/powerpoint/2010/main" val="596624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future development, along with the opening of more community hubs, the City of Ballarat is advocating strongly for funding for a new </a:t>
            </a:r>
            <a:r>
              <a:rPr lang="en-US" dirty="0" err="1"/>
              <a:t>Wendouree</a:t>
            </a:r>
            <a:r>
              <a:rPr lang="en-US" dirty="0"/>
              <a:t> Library. </a:t>
            </a:r>
            <a:r>
              <a:rPr lang="en-US" dirty="0" err="1"/>
              <a:t>Wendouree</a:t>
            </a:r>
            <a:r>
              <a:rPr lang="en-US" dirty="0"/>
              <a:t> is an area with very low socio-economic, employment, health and education outcomes and the existing library, within the local shopping </a:t>
            </a:r>
            <a:r>
              <a:rPr lang="en-US" dirty="0" err="1"/>
              <a:t>centre</a:t>
            </a:r>
            <a:r>
              <a:rPr lang="en-US" dirty="0"/>
              <a:t>, is inadequate for the community it serves. A new, much larger library branch would offer co-located services, a larger library collection, expansive community meeting room and learning spaces, technology and maker space and dedicate areas for child and young adults. This is a long term project and, like the redevelopment of Ballarat Library, will take years to plan, develop and build, but will have an enormous impact on the community.</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28A0FA7-F948-498E-908C-C81FA16F39C4}" type="slidenum">
              <a:rPr lang="en-US"/>
              <a:t>9</a:t>
            </a:fld>
            <a:endParaRPr lang="en-US"/>
          </a:p>
        </p:txBody>
      </p:sp>
    </p:spTree>
    <p:extLst>
      <p:ext uri="{BB962C8B-B14F-4D97-AF65-F5344CB8AC3E}">
        <p14:creationId xmlns:p14="http://schemas.microsoft.com/office/powerpoint/2010/main" val="1685214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
        <p:nvSpPr>
          <p:cNvPr id="9" name="TextBox 8">
            <a:extLst>
              <a:ext uri="{FF2B5EF4-FFF2-40B4-BE49-F238E27FC236}">
                <a16:creationId xmlns:a16="http://schemas.microsoft.com/office/drawing/2014/main" id="{E7F8B4A7-C01A-AB72-A568-6CE16C1B5264}"/>
              </a:ext>
            </a:extLst>
          </p:cNvPr>
          <p:cNvSpPr txBox="1"/>
          <p:nvPr userDrawn="1">
            <p:extLst>
              <p:ext uri="{1162E1C5-73C7-4A58-AE30-91384D911F3F}">
                <p184:classification xmlns:p184="http://schemas.microsoft.com/office/powerpoint/2018/4/main" val="hdr"/>
              </p:ext>
            </p:extLst>
          </p:nvPr>
        </p:nvSpPr>
        <p:spPr>
          <a:xfrm>
            <a:off x="5820537" y="0"/>
            <a:ext cx="585788" cy="182880"/>
          </a:xfrm>
          <a:prstGeom prst="rect">
            <a:avLst/>
          </a:prstGeom>
        </p:spPr>
        <p:txBody>
          <a:bodyPr horzOverflow="overflow" lIns="0" tIns="0" rIns="0" bIns="0">
            <a:spAutoFit/>
          </a:bodyPr>
          <a:lstStyle/>
          <a:p>
            <a:pPr algn="l"/>
            <a:r>
              <a:rPr lang="en-AU" sz="1200">
                <a:solidFill>
                  <a:srgbClr val="000000"/>
                </a:solidFill>
                <a:latin typeface="Calibri" panose="020F0502020204030204" pitchFamily="34" charset="0"/>
                <a:cs typeface="Calibri" panose="020F0502020204030204" pitchFamily="34" charset="0"/>
              </a:rPr>
              <a:t>OFFICIAL</a:t>
            </a:r>
          </a:p>
        </p:txBody>
      </p:sp>
      <p:sp>
        <p:nvSpPr>
          <p:cNvPr id="10" name="TextBox 9">
            <a:extLst>
              <a:ext uri="{FF2B5EF4-FFF2-40B4-BE49-F238E27FC236}">
                <a16:creationId xmlns:a16="http://schemas.microsoft.com/office/drawing/2014/main" id="{70E54047-FB69-D10B-C403-9B27199444CF}"/>
              </a:ext>
            </a:extLst>
          </p:cNvPr>
          <p:cNvSpPr txBox="1"/>
          <p:nvPr userDrawn="1">
            <p:extLst>
              <p:ext uri="{1162E1C5-73C7-4A58-AE30-91384D911F3F}">
                <p184:classification xmlns:p184="http://schemas.microsoft.com/office/powerpoint/2018/4/main" val="ftr"/>
              </p:ext>
            </p:extLst>
          </p:nvPr>
        </p:nvSpPr>
        <p:spPr>
          <a:xfrm>
            <a:off x="5820537" y="6675120"/>
            <a:ext cx="585788" cy="182880"/>
          </a:xfrm>
          <a:prstGeom prst="rect">
            <a:avLst/>
          </a:prstGeom>
        </p:spPr>
        <p:txBody>
          <a:bodyPr horzOverflow="overflow" lIns="0" tIns="0" rIns="0" bIns="0">
            <a:spAutoFit/>
          </a:bodyPr>
          <a:lstStyle/>
          <a:p>
            <a:pPr algn="l"/>
            <a:r>
              <a:rPr lang="en-AU" sz="12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5.jpeg"/><Relationship Id="rId10" Type="http://schemas.microsoft.com/office/2007/relationships/diagramDrawing" Target="../diagrams/drawing1.xml"/><Relationship Id="rId4" Type="http://schemas.openxmlformats.org/officeDocument/2006/relationships/image" Target="../media/image4.jpe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own Hall, Ballarat">
            <a:extLst>
              <a:ext uri="{FF2B5EF4-FFF2-40B4-BE49-F238E27FC236}">
                <a16:creationId xmlns:a16="http://schemas.microsoft.com/office/drawing/2014/main" id="{815D1662-B5FC-5525-87E6-9F925A0884AC}"/>
              </a:ext>
            </a:extLst>
          </p:cNvPr>
          <p:cNvPicPr>
            <a:picLocks noChangeAspect="1"/>
          </p:cNvPicPr>
          <p:nvPr/>
        </p:nvPicPr>
        <p:blipFill rotWithShape="1">
          <a:blip r:embed="rId2">
            <a:alphaModFix amt="50000"/>
          </a:blip>
          <a:srcRect t="15094"/>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a:solidFill>
                  <a:srgbClr val="FFFFFF"/>
                </a:solidFill>
                <a:ea typeface="Calibri Light"/>
                <a:cs typeface="Calibri Light"/>
              </a:rPr>
              <a:t>Learning at City of Ballarat</a:t>
            </a:r>
            <a:endParaRPr lang="en-US">
              <a:solidFill>
                <a:srgbClr val="FFFFFF"/>
              </a:solidFill>
            </a:endParaRPr>
          </a:p>
        </p:txBody>
      </p:sp>
      <p:sp>
        <p:nvSpPr>
          <p:cNvPr id="3" name="Subtitle 2"/>
          <p:cNvSpPr>
            <a:spLocks noGrp="1"/>
          </p:cNvSpPr>
          <p:nvPr>
            <p:ph type="subTitle" idx="1"/>
          </p:nvPr>
        </p:nvSpPr>
        <p:spPr>
          <a:xfrm>
            <a:off x="1524000" y="4159404"/>
            <a:ext cx="9144000" cy="1098395"/>
          </a:xfrm>
        </p:spPr>
        <p:txBody>
          <a:bodyPr vert="horz" lIns="91440" tIns="45720" rIns="91440" bIns="45720" rtlCol="0">
            <a:normAutofit/>
          </a:bodyPr>
          <a:lstStyle/>
          <a:p>
            <a:r>
              <a:rPr lang="en-US">
                <a:solidFill>
                  <a:srgbClr val="FFFFFF"/>
                </a:solidFill>
                <a:ea typeface="Calibri"/>
                <a:cs typeface="Calibri"/>
              </a:rPr>
              <a:t>Where we are at now and where we are going.</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A1832-F65E-8F88-15C7-6CB30E60368A}"/>
              </a:ext>
            </a:extLst>
          </p:cNvPr>
          <p:cNvSpPr>
            <a:spLocks noGrp="1"/>
          </p:cNvSpPr>
          <p:nvPr>
            <p:ph type="title"/>
          </p:nvPr>
        </p:nvSpPr>
        <p:spPr>
          <a:xfrm>
            <a:off x="686834" y="1153572"/>
            <a:ext cx="3200400" cy="4461163"/>
          </a:xfrm>
        </p:spPr>
        <p:txBody>
          <a:bodyPr>
            <a:normAutofit/>
          </a:bodyPr>
          <a:lstStyle/>
          <a:p>
            <a:r>
              <a:rPr lang="en-US">
                <a:solidFill>
                  <a:srgbClr val="FFFFFF"/>
                </a:solidFill>
                <a:ea typeface="Calibri Light"/>
                <a:cs typeface="Calibri Light"/>
              </a:rPr>
              <a:t>Background</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988D453-90C7-DDD4-811C-8A4B316B4E41}"/>
              </a:ext>
            </a:extLst>
          </p:cNvPr>
          <p:cNvSpPr>
            <a:spLocks noGrp="1"/>
          </p:cNvSpPr>
          <p:nvPr>
            <p:ph idx="1"/>
          </p:nvPr>
        </p:nvSpPr>
        <p:spPr>
          <a:xfrm>
            <a:off x="4447308" y="591344"/>
            <a:ext cx="6906491" cy="5585619"/>
          </a:xfrm>
        </p:spPr>
        <p:txBody>
          <a:bodyPr anchor="ctr">
            <a:normAutofit/>
          </a:bodyPr>
          <a:lstStyle/>
          <a:p>
            <a:r>
              <a:rPr lang="en-US" dirty="0">
                <a:ea typeface="Calibri"/>
                <a:cs typeface="Calibri"/>
              </a:rPr>
              <a:t>Regional city about an hour from Melbourne</a:t>
            </a:r>
          </a:p>
          <a:p>
            <a:r>
              <a:rPr lang="en-US" dirty="0">
                <a:ea typeface="Calibri"/>
                <a:cs typeface="Calibri"/>
              </a:rPr>
              <a:t>Known for our Gold Rush era history as evident in the large number of 1850s-1880s heritage buildings</a:t>
            </a:r>
          </a:p>
          <a:p>
            <a:r>
              <a:rPr lang="en-US" dirty="0">
                <a:ea typeface="Calibri"/>
                <a:cs typeface="Calibri"/>
              </a:rPr>
              <a:t>Lies on </a:t>
            </a:r>
            <a:r>
              <a:rPr lang="en-US" dirty="0" err="1">
                <a:ea typeface="Calibri"/>
                <a:cs typeface="Calibri"/>
              </a:rPr>
              <a:t>Wadawurrung</a:t>
            </a:r>
            <a:r>
              <a:rPr lang="en-US" dirty="0">
                <a:ea typeface="Calibri"/>
                <a:cs typeface="Calibri"/>
              </a:rPr>
              <a:t> and Dja </a:t>
            </a:r>
            <a:r>
              <a:rPr lang="en-US" dirty="0" err="1">
                <a:ea typeface="Calibri"/>
                <a:cs typeface="Calibri"/>
              </a:rPr>
              <a:t>Dja</a:t>
            </a:r>
            <a:r>
              <a:rPr lang="en-US" dirty="0">
                <a:ea typeface="Calibri"/>
                <a:cs typeface="Calibri"/>
              </a:rPr>
              <a:t> </a:t>
            </a:r>
            <a:r>
              <a:rPr lang="en-US" dirty="0" err="1">
                <a:ea typeface="Calibri"/>
                <a:cs typeface="Calibri"/>
              </a:rPr>
              <a:t>Warrung</a:t>
            </a:r>
            <a:r>
              <a:rPr lang="en-US" dirty="0">
                <a:ea typeface="Calibri"/>
                <a:cs typeface="Calibri"/>
              </a:rPr>
              <a:t> country, with strong First Nations community</a:t>
            </a:r>
          </a:p>
        </p:txBody>
      </p:sp>
    </p:spTree>
    <p:extLst>
      <p:ext uri="{BB962C8B-B14F-4D97-AF65-F5344CB8AC3E}">
        <p14:creationId xmlns:p14="http://schemas.microsoft.com/office/powerpoint/2010/main" val="523680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28" name="Rectangle 27">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0" name="Rectangle 29">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77391B8-047F-937D-892C-A5C3F0657B9D}"/>
              </a:ext>
            </a:extLst>
          </p:cNvPr>
          <p:cNvSpPr>
            <a:spLocks noGrp="1"/>
          </p:cNvSpPr>
          <p:nvPr>
            <p:ph type="title"/>
          </p:nvPr>
        </p:nvSpPr>
        <p:spPr>
          <a:xfrm>
            <a:off x="755484" y="739835"/>
            <a:ext cx="3702580" cy="1616203"/>
          </a:xfrm>
        </p:spPr>
        <p:txBody>
          <a:bodyPr anchor="b">
            <a:normAutofit/>
          </a:bodyPr>
          <a:lstStyle/>
          <a:p>
            <a:r>
              <a:rPr lang="en-US" sz="3200" dirty="0">
                <a:solidFill>
                  <a:srgbClr val="FFFFFF"/>
                </a:solidFill>
                <a:ea typeface="Calibri Light"/>
                <a:cs typeface="Calibri Light"/>
              </a:rPr>
              <a:t>Demographics</a:t>
            </a:r>
            <a:endParaRPr lang="en-US" sz="3200" dirty="0">
              <a:solidFill>
                <a:srgbClr val="FFFFFF"/>
              </a:solidFill>
            </a:endParaRPr>
          </a:p>
        </p:txBody>
      </p:sp>
      <p:sp>
        <p:nvSpPr>
          <p:cNvPr id="37" name="Content Placeholder 23">
            <a:extLst>
              <a:ext uri="{FF2B5EF4-FFF2-40B4-BE49-F238E27FC236}">
                <a16:creationId xmlns:a16="http://schemas.microsoft.com/office/drawing/2014/main" id="{58E39037-1783-8B23-81ED-2BFCD97E0F79}"/>
              </a:ext>
            </a:extLst>
          </p:cNvPr>
          <p:cNvSpPr>
            <a:spLocks noGrp="1"/>
          </p:cNvSpPr>
          <p:nvPr>
            <p:ph idx="1"/>
          </p:nvPr>
        </p:nvSpPr>
        <p:spPr>
          <a:xfrm>
            <a:off x="755484" y="2459116"/>
            <a:ext cx="3702579" cy="3524823"/>
          </a:xfrm>
        </p:spPr>
        <p:txBody>
          <a:bodyPr vert="horz" lIns="91440" tIns="45720" rIns="91440" bIns="45720" rtlCol="0" anchor="t">
            <a:normAutofit/>
          </a:bodyPr>
          <a:lstStyle/>
          <a:p>
            <a:r>
              <a:rPr lang="en-US" sz="2000" dirty="0">
                <a:solidFill>
                  <a:srgbClr val="FFFFFF"/>
                </a:solidFill>
                <a:ea typeface="Calibri"/>
                <a:cs typeface="Calibri"/>
              </a:rPr>
              <a:t>Period of accelerated growth – sped up due to Covid</a:t>
            </a:r>
          </a:p>
          <a:p>
            <a:r>
              <a:rPr lang="en-US" sz="2000" dirty="0">
                <a:solidFill>
                  <a:srgbClr val="FFFFFF"/>
                </a:solidFill>
                <a:ea typeface="Calibri"/>
                <a:cs typeface="Calibri"/>
              </a:rPr>
              <a:t>Growing diversity</a:t>
            </a:r>
          </a:p>
          <a:p>
            <a:r>
              <a:rPr lang="en-US" sz="2000" dirty="0">
                <a:solidFill>
                  <a:srgbClr val="FFFFFF"/>
                </a:solidFill>
                <a:ea typeface="Calibri"/>
                <a:cs typeface="Calibri"/>
              </a:rPr>
              <a:t>High percentage of single person households</a:t>
            </a:r>
          </a:p>
          <a:p>
            <a:r>
              <a:rPr lang="en-US" sz="2000" dirty="0">
                <a:solidFill>
                  <a:srgbClr val="FFFFFF"/>
                </a:solidFill>
                <a:ea typeface="Calibri"/>
                <a:cs typeface="Calibri"/>
              </a:rPr>
              <a:t>Significant pockets of both highly advantaged communities and highly disadvantaged pockets</a:t>
            </a:r>
          </a:p>
          <a:p>
            <a:r>
              <a:rPr lang="en-US" sz="2000" dirty="0">
                <a:solidFill>
                  <a:srgbClr val="FFFFFF"/>
                </a:solidFill>
                <a:ea typeface="Calibri"/>
                <a:cs typeface="Calibri"/>
              </a:rPr>
              <a:t>High levels of chronic illness</a:t>
            </a:r>
          </a:p>
          <a:p>
            <a:endParaRPr lang="en-US" sz="2000" dirty="0">
              <a:solidFill>
                <a:srgbClr val="FFFFFF"/>
              </a:solidFill>
              <a:ea typeface="Calibri"/>
              <a:cs typeface="Calibri"/>
            </a:endParaRPr>
          </a:p>
          <a:p>
            <a:endParaRPr lang="en-US" sz="2000" dirty="0">
              <a:solidFill>
                <a:srgbClr val="FFFFFF"/>
              </a:solidFill>
              <a:ea typeface="Calibri"/>
              <a:cs typeface="Calibri"/>
            </a:endParaRPr>
          </a:p>
        </p:txBody>
      </p:sp>
      <p:pic>
        <p:nvPicPr>
          <p:cNvPr id="4" name="Content Placeholder 3">
            <a:extLst>
              <a:ext uri="{FF2B5EF4-FFF2-40B4-BE49-F238E27FC236}">
                <a16:creationId xmlns:a16="http://schemas.microsoft.com/office/drawing/2014/main" id="{17B09C65-A0B5-ED6D-8E12-EA707BB0048E}"/>
              </a:ext>
            </a:extLst>
          </p:cNvPr>
          <p:cNvPicPr>
            <a:picLocks noChangeAspect="1"/>
          </p:cNvPicPr>
          <p:nvPr/>
        </p:nvPicPr>
        <p:blipFill>
          <a:blip r:embed="rId3"/>
          <a:stretch>
            <a:fillRect/>
          </a:stretch>
        </p:blipFill>
        <p:spPr>
          <a:xfrm>
            <a:off x="6005304" y="1570342"/>
            <a:ext cx="5407002" cy="3717314"/>
          </a:xfrm>
          <a:prstGeom prst="rect">
            <a:avLst/>
          </a:prstGeom>
        </p:spPr>
      </p:pic>
    </p:spTree>
    <p:extLst>
      <p:ext uri="{BB962C8B-B14F-4D97-AF65-F5344CB8AC3E}">
        <p14:creationId xmlns:p14="http://schemas.microsoft.com/office/powerpoint/2010/main" val="2724864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08C9FE-D440-72CF-EE2A-A74DB75D7AF0}"/>
              </a:ext>
            </a:extLst>
          </p:cNvPr>
          <p:cNvSpPr>
            <a:spLocks noGrp="1"/>
          </p:cNvSpPr>
          <p:nvPr>
            <p:ph type="title"/>
          </p:nvPr>
        </p:nvSpPr>
        <p:spPr>
          <a:xfrm>
            <a:off x="1171074" y="1396686"/>
            <a:ext cx="3240506" cy="4064628"/>
          </a:xfrm>
        </p:spPr>
        <p:txBody>
          <a:bodyPr>
            <a:normAutofit/>
          </a:bodyPr>
          <a:lstStyle/>
          <a:p>
            <a:r>
              <a:rPr lang="en-US">
                <a:solidFill>
                  <a:srgbClr val="FFFFFF"/>
                </a:solidFill>
                <a:ea typeface="Calibri Light"/>
                <a:cs typeface="Calibri Light"/>
              </a:rPr>
              <a:t>Education and Learning</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709BD6F-B3DE-500D-766B-FF8CE47CE770}"/>
              </a:ext>
            </a:extLst>
          </p:cNvPr>
          <p:cNvSpPr>
            <a:spLocks noGrp="1"/>
          </p:cNvSpPr>
          <p:nvPr>
            <p:ph idx="1"/>
          </p:nvPr>
        </p:nvSpPr>
        <p:spPr>
          <a:xfrm>
            <a:off x="5370153" y="1526033"/>
            <a:ext cx="5536397" cy="3935281"/>
          </a:xfrm>
        </p:spPr>
        <p:txBody>
          <a:bodyPr vert="horz" lIns="91440" tIns="45720" rIns="91440" bIns="45720" rtlCol="0">
            <a:normAutofit/>
          </a:bodyPr>
          <a:lstStyle/>
          <a:p>
            <a:r>
              <a:rPr lang="en-US" dirty="0">
                <a:ea typeface="Calibri"/>
                <a:cs typeface="Calibri"/>
              </a:rPr>
              <a:t>Public and Private schools </a:t>
            </a:r>
            <a:endParaRPr lang="en-US">
              <a:ea typeface="Calibri"/>
              <a:cs typeface="Calibri"/>
            </a:endParaRPr>
          </a:p>
          <a:p>
            <a:r>
              <a:rPr lang="en-US" dirty="0">
                <a:ea typeface="Calibri"/>
                <a:cs typeface="Calibri"/>
              </a:rPr>
              <a:t>Universities</a:t>
            </a:r>
          </a:p>
          <a:p>
            <a:r>
              <a:rPr lang="en-US" dirty="0">
                <a:ea typeface="Calibri"/>
                <a:cs typeface="Calibri"/>
              </a:rPr>
              <a:t>TAFE and Vocational learning</a:t>
            </a:r>
          </a:p>
          <a:p>
            <a:r>
              <a:rPr lang="en-US" dirty="0">
                <a:ea typeface="Calibri"/>
                <a:cs typeface="Calibri"/>
              </a:rPr>
              <a:t>Informal learning facilities</a:t>
            </a:r>
          </a:p>
          <a:p>
            <a:pPr lvl="1">
              <a:buFont typeface="Courier New" panose="020B0604020202020204" pitchFamily="34" charset="0"/>
              <a:buChar char="o"/>
            </a:pPr>
            <a:r>
              <a:rPr lang="en-US" dirty="0">
                <a:ea typeface="Calibri"/>
                <a:cs typeface="Calibri"/>
              </a:rPr>
              <a:t>Council operated learning facilities – libraries, gallery, museum</a:t>
            </a:r>
          </a:p>
          <a:p>
            <a:pPr lvl="1">
              <a:buFont typeface="Courier New" panose="020B0604020202020204" pitchFamily="34" charset="0"/>
              <a:buChar char="o"/>
            </a:pPr>
            <a:r>
              <a:rPr lang="en-US" err="1">
                <a:ea typeface="Calibri"/>
                <a:cs typeface="Calibri"/>
              </a:rPr>
              <a:t>Neighbourhood</a:t>
            </a:r>
            <a:r>
              <a:rPr lang="en-US" dirty="0">
                <a:ea typeface="Calibri"/>
                <a:cs typeface="Calibri"/>
              </a:rPr>
              <a:t> </a:t>
            </a:r>
            <a:r>
              <a:rPr lang="en-US">
                <a:ea typeface="Calibri"/>
                <a:cs typeface="Calibri"/>
              </a:rPr>
              <a:t>houses</a:t>
            </a:r>
            <a:endParaRPr lang="en-US" dirty="0">
              <a:ea typeface="Calibri"/>
              <a:cs typeface="Calibri"/>
            </a:endParaRPr>
          </a:p>
          <a:p>
            <a:pPr lvl="1">
              <a:buFont typeface="Courier New" panose="020B0604020202020204" pitchFamily="34" charset="0"/>
              <a:buChar char="o"/>
            </a:pPr>
            <a:r>
              <a:rPr lang="en-US" dirty="0">
                <a:ea typeface="Calibri"/>
                <a:cs typeface="Calibri"/>
              </a:rPr>
              <a:t>Others</a:t>
            </a:r>
          </a:p>
          <a:p>
            <a:endParaRPr lang="en-US" dirty="0">
              <a:ea typeface="Calibri"/>
              <a:cs typeface="Calibri"/>
            </a:endParaRPr>
          </a:p>
        </p:txBody>
      </p:sp>
    </p:spTree>
    <p:extLst>
      <p:ext uri="{BB962C8B-B14F-4D97-AF65-F5344CB8AC3E}">
        <p14:creationId xmlns:p14="http://schemas.microsoft.com/office/powerpoint/2010/main" val="4150414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698F7DB-50DA-4359-AB57-E3DA492A0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
            <a:ext cx="12188952" cy="68579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40B2599-8958-480A-B5BB-A76A74D70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7B9D5D-F87A-EC92-BF88-F92E8EFA2A98}"/>
              </a:ext>
            </a:extLst>
          </p:cNvPr>
          <p:cNvSpPr>
            <a:spLocks noGrp="1"/>
          </p:cNvSpPr>
          <p:nvPr>
            <p:ph type="title"/>
          </p:nvPr>
        </p:nvSpPr>
        <p:spPr>
          <a:xfrm>
            <a:off x="1137037" y="609600"/>
            <a:ext cx="6650303" cy="1330518"/>
          </a:xfrm>
        </p:spPr>
        <p:txBody>
          <a:bodyPr>
            <a:normAutofit/>
          </a:bodyPr>
          <a:lstStyle/>
          <a:p>
            <a:r>
              <a:rPr lang="en-US" dirty="0">
                <a:ea typeface="Calibri Light"/>
                <a:cs typeface="Calibri Light"/>
              </a:rPr>
              <a:t>An expanding library and learning service</a:t>
            </a:r>
            <a:endParaRPr lang="en-US" dirty="0"/>
          </a:p>
        </p:txBody>
      </p:sp>
      <p:pic>
        <p:nvPicPr>
          <p:cNvPr id="18" name="Picture 17" descr="A new chapter for a much loved Ballarat building | ourballarat autumn 2023  | City of Ballarat">
            <a:extLst>
              <a:ext uri="{FF2B5EF4-FFF2-40B4-BE49-F238E27FC236}">
                <a16:creationId xmlns:a16="http://schemas.microsoft.com/office/drawing/2014/main" id="{327DE2CA-D3C6-F57C-678F-8902F97AF768}"/>
              </a:ext>
            </a:extLst>
          </p:cNvPr>
          <p:cNvPicPr>
            <a:picLocks noChangeAspect="1"/>
          </p:cNvPicPr>
          <p:nvPr/>
        </p:nvPicPr>
        <p:blipFill rotWithShape="1">
          <a:blip r:embed="rId3"/>
          <a:srcRect r="8183" b="2"/>
          <a:stretch/>
        </p:blipFill>
        <p:spPr>
          <a:xfrm>
            <a:off x="8751067" y="10"/>
            <a:ext cx="3440934" cy="2285990"/>
          </a:xfrm>
          <a:custGeom>
            <a:avLst/>
            <a:gdLst/>
            <a:ahLst/>
            <a:cxnLst/>
            <a:rect l="l" t="t" r="r" b="b"/>
            <a:pathLst>
              <a:path w="3440934" h="2286000">
                <a:moveTo>
                  <a:pt x="172481" y="2232285"/>
                </a:moveTo>
                <a:lnTo>
                  <a:pt x="172531" y="2232737"/>
                </a:lnTo>
                <a:lnTo>
                  <a:pt x="172407" y="2233032"/>
                </a:lnTo>
                <a:cubicBezTo>
                  <a:pt x="172452" y="2232834"/>
                  <a:pt x="172808" y="2231800"/>
                  <a:pt x="172481" y="2232285"/>
                </a:cubicBezTo>
                <a:close/>
                <a:moveTo>
                  <a:pt x="18615" y="0"/>
                </a:moveTo>
                <a:lnTo>
                  <a:pt x="3440934" y="0"/>
                </a:lnTo>
                <a:lnTo>
                  <a:pt x="3440934" y="2286000"/>
                </a:lnTo>
                <a:lnTo>
                  <a:pt x="178765" y="2286000"/>
                </a:lnTo>
                <a:lnTo>
                  <a:pt x="174444" y="2250010"/>
                </a:lnTo>
                <a:lnTo>
                  <a:pt x="172531" y="2232737"/>
                </a:lnTo>
                <a:lnTo>
                  <a:pt x="174201" y="2228764"/>
                </a:lnTo>
                <a:cubicBezTo>
                  <a:pt x="177345" y="2221109"/>
                  <a:pt x="195223" y="2193427"/>
                  <a:pt x="191343" y="2186356"/>
                </a:cubicBezTo>
                <a:cubicBezTo>
                  <a:pt x="178219" y="2152642"/>
                  <a:pt x="168572" y="2171498"/>
                  <a:pt x="164067" y="2142065"/>
                </a:cubicBezTo>
                <a:cubicBezTo>
                  <a:pt x="160133" y="2108680"/>
                  <a:pt x="159859" y="2130285"/>
                  <a:pt x="146664" y="2089229"/>
                </a:cubicBezTo>
                <a:cubicBezTo>
                  <a:pt x="150478" y="2084435"/>
                  <a:pt x="154800" y="2063293"/>
                  <a:pt x="152113" y="2054485"/>
                </a:cubicBezTo>
                <a:cubicBezTo>
                  <a:pt x="150513" y="2038242"/>
                  <a:pt x="152449" y="2036605"/>
                  <a:pt x="144880" y="2020593"/>
                </a:cubicBezTo>
                <a:cubicBezTo>
                  <a:pt x="150732" y="2023165"/>
                  <a:pt x="151291" y="1972155"/>
                  <a:pt x="157720" y="1979286"/>
                </a:cubicBezTo>
                <a:cubicBezTo>
                  <a:pt x="162030" y="1968351"/>
                  <a:pt x="153186" y="1963668"/>
                  <a:pt x="156833" y="1952854"/>
                </a:cubicBezTo>
                <a:cubicBezTo>
                  <a:pt x="156957" y="1940918"/>
                  <a:pt x="151341" y="1960059"/>
                  <a:pt x="149917" y="1946946"/>
                </a:cubicBezTo>
                <a:lnTo>
                  <a:pt x="153743" y="1875565"/>
                </a:lnTo>
                <a:cubicBezTo>
                  <a:pt x="149772" y="1866223"/>
                  <a:pt x="150846" y="1858473"/>
                  <a:pt x="153507" y="1850807"/>
                </a:cubicBezTo>
                <a:cubicBezTo>
                  <a:pt x="151112" y="1828667"/>
                  <a:pt x="173586" y="1811973"/>
                  <a:pt x="173799" y="1786925"/>
                </a:cubicBezTo>
                <a:cubicBezTo>
                  <a:pt x="168188" y="1760165"/>
                  <a:pt x="157236" y="1742030"/>
                  <a:pt x="157426" y="1715265"/>
                </a:cubicBezTo>
                <a:cubicBezTo>
                  <a:pt x="147202" y="1689354"/>
                  <a:pt x="168916" y="1697216"/>
                  <a:pt x="167109" y="1674793"/>
                </a:cubicBezTo>
                <a:cubicBezTo>
                  <a:pt x="157138" y="1638671"/>
                  <a:pt x="174193" y="1675326"/>
                  <a:pt x="168434" y="1619050"/>
                </a:cubicBezTo>
                <a:cubicBezTo>
                  <a:pt x="166922" y="1615926"/>
                  <a:pt x="156527" y="1609033"/>
                  <a:pt x="158412" y="1609679"/>
                </a:cubicBezTo>
                <a:cubicBezTo>
                  <a:pt x="157079" y="1597353"/>
                  <a:pt x="177090" y="1561235"/>
                  <a:pt x="173964" y="1543700"/>
                </a:cubicBezTo>
                <a:cubicBezTo>
                  <a:pt x="177333" y="1508983"/>
                  <a:pt x="167634" y="1492719"/>
                  <a:pt x="167811" y="1467670"/>
                </a:cubicBezTo>
                <a:cubicBezTo>
                  <a:pt x="172477" y="1438484"/>
                  <a:pt x="177359" y="1421247"/>
                  <a:pt x="188428" y="1369969"/>
                </a:cubicBezTo>
                <a:lnTo>
                  <a:pt x="217496" y="1196801"/>
                </a:lnTo>
                <a:cubicBezTo>
                  <a:pt x="245293" y="1130831"/>
                  <a:pt x="218387" y="1051919"/>
                  <a:pt x="216976" y="1013447"/>
                </a:cubicBezTo>
                <a:cubicBezTo>
                  <a:pt x="205168" y="998657"/>
                  <a:pt x="215132" y="984657"/>
                  <a:pt x="209028" y="965967"/>
                </a:cubicBezTo>
                <a:cubicBezTo>
                  <a:pt x="202413" y="923668"/>
                  <a:pt x="186505" y="882644"/>
                  <a:pt x="188665" y="826635"/>
                </a:cubicBezTo>
                <a:cubicBezTo>
                  <a:pt x="154241" y="805031"/>
                  <a:pt x="166790" y="738356"/>
                  <a:pt x="143158" y="687408"/>
                </a:cubicBezTo>
                <a:cubicBezTo>
                  <a:pt x="136288" y="657129"/>
                  <a:pt x="147156" y="607330"/>
                  <a:pt x="128870" y="598473"/>
                </a:cubicBezTo>
                <a:cubicBezTo>
                  <a:pt x="137949" y="583359"/>
                  <a:pt x="119601" y="571975"/>
                  <a:pt x="116513" y="556793"/>
                </a:cubicBezTo>
                <a:cubicBezTo>
                  <a:pt x="121944" y="543862"/>
                  <a:pt x="115534" y="538383"/>
                  <a:pt x="113103" y="527393"/>
                </a:cubicBezTo>
                <a:cubicBezTo>
                  <a:pt x="116712" y="521931"/>
                  <a:pt x="115528" y="512540"/>
                  <a:pt x="110358" y="509836"/>
                </a:cubicBezTo>
                <a:cubicBezTo>
                  <a:pt x="99665" y="515528"/>
                  <a:pt x="101869" y="482263"/>
                  <a:pt x="93922" y="480624"/>
                </a:cubicBezTo>
                <a:cubicBezTo>
                  <a:pt x="90364" y="461815"/>
                  <a:pt x="91658" y="378414"/>
                  <a:pt x="77901" y="365726"/>
                </a:cubicBezTo>
                <a:cubicBezTo>
                  <a:pt x="68104" y="327965"/>
                  <a:pt x="82000" y="270503"/>
                  <a:pt x="79978" y="254235"/>
                </a:cubicBezTo>
                <a:cubicBezTo>
                  <a:pt x="100822" y="235742"/>
                  <a:pt x="33401" y="163109"/>
                  <a:pt x="25016" y="94011"/>
                </a:cubicBezTo>
                <a:cubicBezTo>
                  <a:pt x="26229" y="84459"/>
                  <a:pt x="25686" y="79476"/>
                  <a:pt x="20299" y="77502"/>
                </a:cubicBezTo>
                <a:cubicBezTo>
                  <a:pt x="17891" y="68655"/>
                  <a:pt x="14563" y="55480"/>
                  <a:pt x="10477" y="39898"/>
                </a:cubicBezTo>
                <a:lnTo>
                  <a:pt x="0" y="1915"/>
                </a:lnTo>
                <a:close/>
              </a:path>
            </a:pathLst>
          </a:custGeom>
        </p:spPr>
      </p:pic>
      <p:pic>
        <p:nvPicPr>
          <p:cNvPr id="19" name="Picture 18">
            <a:extLst>
              <a:ext uri="{FF2B5EF4-FFF2-40B4-BE49-F238E27FC236}">
                <a16:creationId xmlns:a16="http://schemas.microsoft.com/office/drawing/2014/main" id="{2FE1438C-8313-1F7B-9089-5CE41A603C9B}"/>
              </a:ext>
            </a:extLst>
          </p:cNvPr>
          <p:cNvPicPr>
            <a:picLocks noChangeAspect="1"/>
          </p:cNvPicPr>
          <p:nvPr/>
        </p:nvPicPr>
        <p:blipFill rotWithShape="1">
          <a:blip r:embed="rId4"/>
          <a:srcRect l="5949" r="7890" b="3"/>
          <a:stretch/>
        </p:blipFill>
        <p:spPr>
          <a:xfrm>
            <a:off x="8695498" y="2286000"/>
            <a:ext cx="3496503" cy="2286000"/>
          </a:xfrm>
          <a:custGeom>
            <a:avLst/>
            <a:gdLst/>
            <a:ahLst/>
            <a:cxnLst/>
            <a:rect l="l" t="t" r="r" b="b"/>
            <a:pathLst>
              <a:path w="3496503" h="2286000">
                <a:moveTo>
                  <a:pt x="234334" y="0"/>
                </a:moveTo>
                <a:lnTo>
                  <a:pt x="3496503" y="0"/>
                </a:lnTo>
                <a:lnTo>
                  <a:pt x="3496503" y="2286000"/>
                </a:lnTo>
                <a:lnTo>
                  <a:pt x="3613" y="2286000"/>
                </a:lnTo>
                <a:lnTo>
                  <a:pt x="4396" y="2270265"/>
                </a:lnTo>
                <a:cubicBezTo>
                  <a:pt x="4106" y="2264862"/>
                  <a:pt x="2924" y="2261078"/>
                  <a:pt x="0" y="2260767"/>
                </a:cubicBezTo>
                <a:lnTo>
                  <a:pt x="6766" y="2236182"/>
                </a:lnTo>
                <a:lnTo>
                  <a:pt x="20683" y="2223768"/>
                </a:lnTo>
                <a:cubicBezTo>
                  <a:pt x="21224" y="2219117"/>
                  <a:pt x="9918" y="2214114"/>
                  <a:pt x="9373" y="2208586"/>
                </a:cubicBezTo>
                <a:cubicBezTo>
                  <a:pt x="4738" y="2194984"/>
                  <a:pt x="10418" y="2173804"/>
                  <a:pt x="10075" y="2154649"/>
                </a:cubicBezTo>
                <a:lnTo>
                  <a:pt x="16259" y="2145853"/>
                </a:lnTo>
                <a:lnTo>
                  <a:pt x="11033" y="2117141"/>
                </a:lnTo>
                <a:lnTo>
                  <a:pt x="11986" y="2053936"/>
                </a:lnTo>
                <a:lnTo>
                  <a:pt x="10583" y="2045434"/>
                </a:lnTo>
                <a:cubicBezTo>
                  <a:pt x="11282" y="2042276"/>
                  <a:pt x="181" y="2038711"/>
                  <a:pt x="937" y="2034990"/>
                </a:cubicBezTo>
                <a:lnTo>
                  <a:pt x="15114" y="2023110"/>
                </a:lnTo>
                <a:cubicBezTo>
                  <a:pt x="15743" y="2013526"/>
                  <a:pt x="19078" y="1985878"/>
                  <a:pt x="19941" y="1977488"/>
                </a:cubicBezTo>
                <a:cubicBezTo>
                  <a:pt x="20060" y="1975917"/>
                  <a:pt x="20179" y="1974346"/>
                  <a:pt x="20296" y="1972774"/>
                </a:cubicBezTo>
                <a:lnTo>
                  <a:pt x="31316" y="1942643"/>
                </a:lnTo>
                <a:cubicBezTo>
                  <a:pt x="37425" y="1919203"/>
                  <a:pt x="50453" y="1862289"/>
                  <a:pt x="56947" y="1832134"/>
                </a:cubicBezTo>
                <a:cubicBezTo>
                  <a:pt x="52894" y="1805090"/>
                  <a:pt x="69291" y="1783336"/>
                  <a:pt x="66473" y="1761713"/>
                </a:cubicBezTo>
                <a:cubicBezTo>
                  <a:pt x="70558" y="1734434"/>
                  <a:pt x="77296" y="1712419"/>
                  <a:pt x="81460" y="1694779"/>
                </a:cubicBezTo>
                <a:cubicBezTo>
                  <a:pt x="83201" y="1691851"/>
                  <a:pt x="90092" y="1659258"/>
                  <a:pt x="91453" y="1655871"/>
                </a:cubicBezTo>
                <a:cubicBezTo>
                  <a:pt x="95191" y="1636504"/>
                  <a:pt x="95447" y="1644218"/>
                  <a:pt x="101271" y="1611464"/>
                </a:cubicBezTo>
                <a:cubicBezTo>
                  <a:pt x="107232" y="1583980"/>
                  <a:pt x="109653" y="1555768"/>
                  <a:pt x="115918" y="1525131"/>
                </a:cubicBezTo>
                <a:cubicBezTo>
                  <a:pt x="124353" y="1492600"/>
                  <a:pt x="122211" y="1473342"/>
                  <a:pt x="125775" y="1460539"/>
                </a:cubicBezTo>
                <a:cubicBezTo>
                  <a:pt x="136106" y="1433637"/>
                  <a:pt x="127852" y="1425291"/>
                  <a:pt x="126873" y="1384274"/>
                </a:cubicBezTo>
                <a:cubicBezTo>
                  <a:pt x="133737" y="1352753"/>
                  <a:pt x="131247" y="1319027"/>
                  <a:pt x="144248" y="1294980"/>
                </a:cubicBezTo>
                <a:cubicBezTo>
                  <a:pt x="143106" y="1291836"/>
                  <a:pt x="142383" y="1288469"/>
                  <a:pt x="141961" y="1284960"/>
                </a:cubicBezTo>
                <a:cubicBezTo>
                  <a:pt x="141807" y="1281537"/>
                  <a:pt x="141652" y="1278114"/>
                  <a:pt x="141497" y="1274692"/>
                </a:cubicBezTo>
                <a:lnTo>
                  <a:pt x="142074" y="1273742"/>
                </a:lnTo>
                <a:cubicBezTo>
                  <a:pt x="142731" y="1263061"/>
                  <a:pt x="144799" y="1221141"/>
                  <a:pt x="145443" y="1210604"/>
                </a:cubicBezTo>
                <a:lnTo>
                  <a:pt x="145939" y="1210516"/>
                </a:lnTo>
                <a:cubicBezTo>
                  <a:pt x="147057" y="1207748"/>
                  <a:pt x="148708" y="1200510"/>
                  <a:pt x="152146" y="1193997"/>
                </a:cubicBezTo>
                <a:cubicBezTo>
                  <a:pt x="155856" y="1183479"/>
                  <a:pt x="164871" y="1159395"/>
                  <a:pt x="168198" y="1147411"/>
                </a:cubicBezTo>
                <a:lnTo>
                  <a:pt x="183535" y="1125901"/>
                </a:lnTo>
                <a:lnTo>
                  <a:pt x="179302" y="1105015"/>
                </a:lnTo>
                <a:cubicBezTo>
                  <a:pt x="177427" y="1088995"/>
                  <a:pt x="183476" y="1087934"/>
                  <a:pt x="188150" y="1068360"/>
                </a:cubicBezTo>
                <a:cubicBezTo>
                  <a:pt x="185665" y="1058736"/>
                  <a:pt x="176420" y="1052359"/>
                  <a:pt x="180132" y="1046638"/>
                </a:cubicBezTo>
                <a:cubicBezTo>
                  <a:pt x="181056" y="1026408"/>
                  <a:pt x="198829" y="1009747"/>
                  <a:pt x="202718" y="987934"/>
                </a:cubicBezTo>
                <a:cubicBezTo>
                  <a:pt x="201197" y="962487"/>
                  <a:pt x="211172" y="952942"/>
                  <a:pt x="215291" y="929621"/>
                </a:cubicBezTo>
                <a:cubicBezTo>
                  <a:pt x="209930" y="906521"/>
                  <a:pt x="224528" y="915000"/>
                  <a:pt x="229290" y="903908"/>
                </a:cubicBezTo>
                <a:lnTo>
                  <a:pt x="230029" y="900578"/>
                </a:lnTo>
                <a:lnTo>
                  <a:pt x="228646" y="854063"/>
                </a:lnTo>
                <a:cubicBezTo>
                  <a:pt x="234851" y="848408"/>
                  <a:pt x="228954" y="820026"/>
                  <a:pt x="240038" y="824287"/>
                </a:cubicBezTo>
                <a:cubicBezTo>
                  <a:pt x="242249" y="809308"/>
                  <a:pt x="241673" y="775478"/>
                  <a:pt x="241912" y="764190"/>
                </a:cubicBezTo>
                <a:cubicBezTo>
                  <a:pt x="241766" y="761646"/>
                  <a:pt x="241619" y="759103"/>
                  <a:pt x="241473" y="756558"/>
                </a:cubicBezTo>
                <a:lnTo>
                  <a:pt x="240145" y="754270"/>
                </a:lnTo>
                <a:cubicBezTo>
                  <a:pt x="239378" y="751871"/>
                  <a:pt x="239144" y="748528"/>
                  <a:pt x="240106" y="743071"/>
                </a:cubicBezTo>
                <a:lnTo>
                  <a:pt x="240556" y="741834"/>
                </a:lnTo>
                <a:cubicBezTo>
                  <a:pt x="239764" y="738704"/>
                  <a:pt x="237828" y="696921"/>
                  <a:pt x="237972" y="678244"/>
                </a:cubicBezTo>
                <a:cubicBezTo>
                  <a:pt x="247782" y="647903"/>
                  <a:pt x="227131" y="663568"/>
                  <a:pt x="229993" y="629773"/>
                </a:cubicBezTo>
                <a:cubicBezTo>
                  <a:pt x="229544" y="591552"/>
                  <a:pt x="239252" y="564992"/>
                  <a:pt x="239462" y="539841"/>
                </a:cubicBezTo>
                <a:cubicBezTo>
                  <a:pt x="238623" y="528031"/>
                  <a:pt x="238173" y="441859"/>
                  <a:pt x="242683" y="448956"/>
                </a:cubicBezTo>
                <a:cubicBezTo>
                  <a:pt x="243255" y="418452"/>
                  <a:pt x="244219" y="373783"/>
                  <a:pt x="242896" y="356821"/>
                </a:cubicBezTo>
                <a:cubicBezTo>
                  <a:pt x="242719" y="353610"/>
                  <a:pt x="234923" y="350399"/>
                  <a:pt x="234747" y="347187"/>
                </a:cubicBezTo>
                <a:cubicBezTo>
                  <a:pt x="244704" y="325468"/>
                  <a:pt x="242593" y="337207"/>
                  <a:pt x="243310" y="314607"/>
                </a:cubicBezTo>
                <a:cubicBezTo>
                  <a:pt x="241669" y="297647"/>
                  <a:pt x="250872" y="309332"/>
                  <a:pt x="249229" y="292372"/>
                </a:cubicBezTo>
                <a:cubicBezTo>
                  <a:pt x="220320" y="258295"/>
                  <a:pt x="245189" y="235217"/>
                  <a:pt x="233505" y="189449"/>
                </a:cubicBezTo>
                <a:lnTo>
                  <a:pt x="232734" y="119205"/>
                </a:lnTo>
                <a:cubicBezTo>
                  <a:pt x="232883" y="113125"/>
                  <a:pt x="230979" y="106701"/>
                  <a:pt x="234365" y="102821"/>
                </a:cubicBezTo>
                <a:cubicBezTo>
                  <a:pt x="235226" y="89557"/>
                  <a:pt x="237218" y="59178"/>
                  <a:pt x="237903" y="39622"/>
                </a:cubicBezTo>
                <a:cubicBezTo>
                  <a:pt x="237508" y="29839"/>
                  <a:pt x="236214" y="16537"/>
                  <a:pt x="234680" y="2881"/>
                </a:cubicBezTo>
                <a:close/>
              </a:path>
            </a:pathLst>
          </a:custGeom>
        </p:spPr>
      </p:pic>
      <p:pic>
        <p:nvPicPr>
          <p:cNvPr id="20" name="Picture 19" descr="Alfredton Community Hub concept design">
            <a:extLst>
              <a:ext uri="{FF2B5EF4-FFF2-40B4-BE49-F238E27FC236}">
                <a16:creationId xmlns:a16="http://schemas.microsoft.com/office/drawing/2014/main" id="{9802A3D8-CFA5-B274-E1ED-DCDB4F8E4488}"/>
              </a:ext>
            </a:extLst>
          </p:cNvPr>
          <p:cNvPicPr>
            <a:picLocks noChangeAspect="1"/>
          </p:cNvPicPr>
          <p:nvPr/>
        </p:nvPicPr>
        <p:blipFill rotWithShape="1">
          <a:blip r:embed="rId5"/>
          <a:srcRect r="1932" b="3"/>
          <a:stretch/>
        </p:blipFill>
        <p:spPr>
          <a:xfrm>
            <a:off x="8689022" y="4572000"/>
            <a:ext cx="3502979" cy="2286000"/>
          </a:xfrm>
          <a:custGeom>
            <a:avLst/>
            <a:gdLst/>
            <a:ahLst/>
            <a:cxnLst/>
            <a:rect l="l" t="t" r="r" b="b"/>
            <a:pathLst>
              <a:path w="3502979" h="2286000">
                <a:moveTo>
                  <a:pt x="10089" y="0"/>
                </a:moveTo>
                <a:lnTo>
                  <a:pt x="3502979" y="0"/>
                </a:lnTo>
                <a:lnTo>
                  <a:pt x="3502979" y="2286000"/>
                </a:lnTo>
                <a:lnTo>
                  <a:pt x="154969" y="2286000"/>
                </a:lnTo>
                <a:lnTo>
                  <a:pt x="154933" y="2285999"/>
                </a:lnTo>
                <a:cubicBezTo>
                  <a:pt x="154939" y="2285919"/>
                  <a:pt x="154948" y="2285839"/>
                  <a:pt x="154956" y="2285759"/>
                </a:cubicBezTo>
                <a:lnTo>
                  <a:pt x="157817" y="2280128"/>
                </a:lnTo>
                <a:lnTo>
                  <a:pt x="152413" y="2258335"/>
                </a:lnTo>
                <a:cubicBezTo>
                  <a:pt x="150528" y="2247599"/>
                  <a:pt x="149279" y="2236301"/>
                  <a:pt x="148708" y="2224706"/>
                </a:cubicBezTo>
                <a:cubicBezTo>
                  <a:pt x="152516" y="2222105"/>
                  <a:pt x="147106" y="2213005"/>
                  <a:pt x="146036" y="2208724"/>
                </a:cubicBezTo>
                <a:cubicBezTo>
                  <a:pt x="148522" y="2208679"/>
                  <a:pt x="149715" y="2199194"/>
                  <a:pt x="147657" y="2195828"/>
                </a:cubicBezTo>
                <a:cubicBezTo>
                  <a:pt x="138768" y="2125090"/>
                  <a:pt x="161998" y="2164893"/>
                  <a:pt x="148068" y="2122444"/>
                </a:cubicBezTo>
                <a:cubicBezTo>
                  <a:pt x="147343" y="2115342"/>
                  <a:pt x="148590" y="2110013"/>
                  <a:pt x="150648" y="2105568"/>
                </a:cubicBezTo>
                <a:lnTo>
                  <a:pt x="155787" y="2097570"/>
                </a:lnTo>
                <a:lnTo>
                  <a:pt x="153954" y="2091304"/>
                </a:lnTo>
                <a:cubicBezTo>
                  <a:pt x="153810" y="2067650"/>
                  <a:pt x="159078" y="2060678"/>
                  <a:pt x="153772" y="2046915"/>
                </a:cubicBezTo>
                <a:cubicBezTo>
                  <a:pt x="164801" y="2026580"/>
                  <a:pt x="154871" y="2033427"/>
                  <a:pt x="153183" y="2017960"/>
                </a:cubicBezTo>
                <a:cubicBezTo>
                  <a:pt x="150985" y="2005758"/>
                  <a:pt x="146752" y="2028159"/>
                  <a:pt x="146128" y="2016200"/>
                </a:cubicBezTo>
                <a:cubicBezTo>
                  <a:pt x="148976" y="2003262"/>
                  <a:pt x="140132" y="2003871"/>
                  <a:pt x="143614" y="1990415"/>
                </a:cubicBezTo>
                <a:cubicBezTo>
                  <a:pt x="150276" y="1993685"/>
                  <a:pt x="142322" y="1963865"/>
                  <a:pt x="148142" y="1962939"/>
                </a:cubicBezTo>
                <a:cubicBezTo>
                  <a:pt x="139821" y="1951510"/>
                  <a:pt x="150073" y="1945769"/>
                  <a:pt x="147508" y="1930552"/>
                </a:cubicBezTo>
                <a:cubicBezTo>
                  <a:pt x="144359" y="1923385"/>
                  <a:pt x="143818" y="1918215"/>
                  <a:pt x="147206" y="1911172"/>
                </a:cubicBezTo>
                <a:cubicBezTo>
                  <a:pt x="131877" y="1878161"/>
                  <a:pt x="146519" y="1891201"/>
                  <a:pt x="140623" y="1860308"/>
                </a:cubicBezTo>
                <a:cubicBezTo>
                  <a:pt x="134425" y="1833694"/>
                  <a:pt x="130403" y="1803523"/>
                  <a:pt x="115600" y="1777782"/>
                </a:cubicBezTo>
                <a:cubicBezTo>
                  <a:pt x="111409" y="1773057"/>
                  <a:pt x="109821" y="1761456"/>
                  <a:pt x="112056" y="1751872"/>
                </a:cubicBezTo>
                <a:cubicBezTo>
                  <a:pt x="112440" y="1750225"/>
                  <a:pt x="112926" y="1748698"/>
                  <a:pt x="113499" y="1747342"/>
                </a:cubicBezTo>
                <a:cubicBezTo>
                  <a:pt x="111234" y="1725088"/>
                  <a:pt x="101120" y="1643694"/>
                  <a:pt x="98470" y="1618347"/>
                </a:cubicBezTo>
                <a:cubicBezTo>
                  <a:pt x="103856" y="1616296"/>
                  <a:pt x="94136" y="1603478"/>
                  <a:pt x="97590" y="1595269"/>
                </a:cubicBezTo>
                <a:cubicBezTo>
                  <a:pt x="100620" y="1589389"/>
                  <a:pt x="98377" y="1584128"/>
                  <a:pt x="98140" y="1577986"/>
                </a:cubicBezTo>
                <a:cubicBezTo>
                  <a:pt x="100521" y="1569894"/>
                  <a:pt x="96220" y="1543501"/>
                  <a:pt x="93133" y="1536621"/>
                </a:cubicBezTo>
                <a:cubicBezTo>
                  <a:pt x="82411" y="1520178"/>
                  <a:pt x="90374" y="1482816"/>
                  <a:pt x="82158" y="1469154"/>
                </a:cubicBezTo>
                <a:cubicBezTo>
                  <a:pt x="80954" y="1464197"/>
                  <a:pt x="80466" y="1459348"/>
                  <a:pt x="80424" y="1454586"/>
                </a:cubicBezTo>
                <a:lnTo>
                  <a:pt x="81328" y="1441264"/>
                </a:lnTo>
                <a:lnTo>
                  <a:pt x="83625" y="1437478"/>
                </a:lnTo>
                <a:cubicBezTo>
                  <a:pt x="83435" y="1434764"/>
                  <a:pt x="83246" y="1432049"/>
                  <a:pt x="83056" y="1429335"/>
                </a:cubicBezTo>
                <a:cubicBezTo>
                  <a:pt x="83172" y="1428557"/>
                  <a:pt x="83291" y="1427781"/>
                  <a:pt x="83407" y="1427003"/>
                </a:cubicBezTo>
                <a:cubicBezTo>
                  <a:pt x="84084" y="1422546"/>
                  <a:pt x="84674" y="1418148"/>
                  <a:pt x="84906" y="1413794"/>
                </a:cubicBezTo>
                <a:cubicBezTo>
                  <a:pt x="73390" y="1419520"/>
                  <a:pt x="84992" y="1377705"/>
                  <a:pt x="75678" y="1389757"/>
                </a:cubicBezTo>
                <a:cubicBezTo>
                  <a:pt x="74957" y="1366832"/>
                  <a:pt x="66282" y="1384318"/>
                  <a:pt x="74551" y="1356760"/>
                </a:cubicBezTo>
                <a:cubicBezTo>
                  <a:pt x="72160" y="1327675"/>
                  <a:pt x="66061" y="1251589"/>
                  <a:pt x="61331" y="1215246"/>
                </a:cubicBezTo>
                <a:cubicBezTo>
                  <a:pt x="48696" y="1178057"/>
                  <a:pt x="52517" y="1164292"/>
                  <a:pt x="46176" y="1138699"/>
                </a:cubicBezTo>
                <a:cubicBezTo>
                  <a:pt x="43091" y="1088911"/>
                  <a:pt x="27949" y="1091674"/>
                  <a:pt x="39077" y="1069753"/>
                </a:cubicBezTo>
                <a:cubicBezTo>
                  <a:pt x="36360" y="1036358"/>
                  <a:pt x="22533" y="1065337"/>
                  <a:pt x="27015" y="1030325"/>
                </a:cubicBezTo>
                <a:cubicBezTo>
                  <a:pt x="25199" y="1029239"/>
                  <a:pt x="7014" y="1004953"/>
                  <a:pt x="5711" y="1002694"/>
                </a:cubicBezTo>
                <a:lnTo>
                  <a:pt x="4782" y="959024"/>
                </a:lnTo>
                <a:lnTo>
                  <a:pt x="4956" y="955844"/>
                </a:lnTo>
                <a:lnTo>
                  <a:pt x="0" y="935724"/>
                </a:lnTo>
                <a:lnTo>
                  <a:pt x="396" y="935045"/>
                </a:lnTo>
                <a:cubicBezTo>
                  <a:pt x="1170" y="933065"/>
                  <a:pt x="1530" y="930734"/>
                  <a:pt x="1027" y="927619"/>
                </a:cubicBezTo>
                <a:cubicBezTo>
                  <a:pt x="2171" y="918238"/>
                  <a:pt x="7071" y="890403"/>
                  <a:pt x="7257" y="878755"/>
                </a:cubicBezTo>
                <a:cubicBezTo>
                  <a:pt x="5425" y="872157"/>
                  <a:pt x="3693" y="865113"/>
                  <a:pt x="2142" y="857732"/>
                </a:cubicBezTo>
                <a:lnTo>
                  <a:pt x="1365" y="798432"/>
                </a:lnTo>
                <a:lnTo>
                  <a:pt x="10445" y="736329"/>
                </a:lnTo>
                <a:cubicBezTo>
                  <a:pt x="10644" y="713358"/>
                  <a:pt x="14017" y="693468"/>
                  <a:pt x="11638" y="674025"/>
                </a:cubicBezTo>
                <a:cubicBezTo>
                  <a:pt x="14263" y="666128"/>
                  <a:pt x="7702" y="658684"/>
                  <a:pt x="3774" y="651467"/>
                </a:cubicBezTo>
                <a:cubicBezTo>
                  <a:pt x="5085" y="630031"/>
                  <a:pt x="18313" y="624842"/>
                  <a:pt x="13938" y="611257"/>
                </a:cubicBezTo>
                <a:cubicBezTo>
                  <a:pt x="23010" y="599213"/>
                  <a:pt x="19548" y="598502"/>
                  <a:pt x="16950" y="592841"/>
                </a:cubicBezTo>
                <a:cubicBezTo>
                  <a:pt x="16888" y="592573"/>
                  <a:pt x="16826" y="592303"/>
                  <a:pt x="16764" y="592034"/>
                </a:cubicBezTo>
                <a:lnTo>
                  <a:pt x="18062" y="590387"/>
                </a:lnTo>
                <a:lnTo>
                  <a:pt x="18662" y="586980"/>
                </a:lnTo>
                <a:cubicBezTo>
                  <a:pt x="18533" y="583880"/>
                  <a:pt x="18403" y="580781"/>
                  <a:pt x="18274" y="577681"/>
                </a:cubicBezTo>
                <a:cubicBezTo>
                  <a:pt x="18115" y="576515"/>
                  <a:pt x="17955" y="575348"/>
                  <a:pt x="17796" y="574183"/>
                </a:cubicBezTo>
                <a:cubicBezTo>
                  <a:pt x="17589" y="571773"/>
                  <a:pt x="17612" y="570172"/>
                  <a:pt x="17805" y="569065"/>
                </a:cubicBezTo>
                <a:lnTo>
                  <a:pt x="17912" y="568936"/>
                </a:lnTo>
                <a:cubicBezTo>
                  <a:pt x="17845" y="567338"/>
                  <a:pt x="29209" y="573362"/>
                  <a:pt x="29143" y="571763"/>
                </a:cubicBezTo>
                <a:cubicBezTo>
                  <a:pt x="28562" y="563674"/>
                  <a:pt x="16337" y="548181"/>
                  <a:pt x="15392" y="540689"/>
                </a:cubicBezTo>
                <a:cubicBezTo>
                  <a:pt x="21346" y="534352"/>
                  <a:pt x="14313" y="506665"/>
                  <a:pt x="25536" y="509696"/>
                </a:cubicBezTo>
                <a:cubicBezTo>
                  <a:pt x="24595" y="499588"/>
                  <a:pt x="19934" y="493475"/>
                  <a:pt x="27295" y="496878"/>
                </a:cubicBezTo>
                <a:cubicBezTo>
                  <a:pt x="27196" y="493551"/>
                  <a:pt x="27823" y="491500"/>
                  <a:pt x="28803" y="490032"/>
                </a:cubicBezTo>
                <a:lnTo>
                  <a:pt x="29265" y="489607"/>
                </a:lnTo>
                <a:cubicBezTo>
                  <a:pt x="28500" y="481587"/>
                  <a:pt x="25372" y="452075"/>
                  <a:pt x="24211" y="441905"/>
                </a:cubicBezTo>
                <a:cubicBezTo>
                  <a:pt x="23574" y="437467"/>
                  <a:pt x="22937" y="433030"/>
                  <a:pt x="22300" y="428592"/>
                </a:cubicBezTo>
                <a:lnTo>
                  <a:pt x="22699" y="427306"/>
                </a:lnTo>
                <a:lnTo>
                  <a:pt x="28219" y="418090"/>
                </a:lnTo>
                <a:cubicBezTo>
                  <a:pt x="27250" y="415121"/>
                  <a:pt x="18397" y="412494"/>
                  <a:pt x="16799" y="410365"/>
                </a:cubicBezTo>
                <a:cubicBezTo>
                  <a:pt x="25342" y="378983"/>
                  <a:pt x="17525" y="349373"/>
                  <a:pt x="19002" y="315310"/>
                </a:cubicBezTo>
                <a:cubicBezTo>
                  <a:pt x="15978" y="276813"/>
                  <a:pt x="16726" y="257569"/>
                  <a:pt x="14356" y="235298"/>
                </a:cubicBezTo>
                <a:cubicBezTo>
                  <a:pt x="14223" y="231626"/>
                  <a:pt x="13137" y="201873"/>
                  <a:pt x="17876" y="207989"/>
                </a:cubicBezTo>
                <a:cubicBezTo>
                  <a:pt x="17051" y="174826"/>
                  <a:pt x="20805" y="126304"/>
                  <a:pt x="19885" y="92237"/>
                </a:cubicBezTo>
                <a:cubicBezTo>
                  <a:pt x="31141" y="70340"/>
                  <a:pt x="10251" y="49317"/>
                  <a:pt x="12357" y="26606"/>
                </a:cubicBezTo>
                <a:cubicBezTo>
                  <a:pt x="7176" y="29713"/>
                  <a:pt x="8629" y="17064"/>
                  <a:pt x="9916" y="3483"/>
                </a:cubicBezTo>
                <a:close/>
              </a:path>
            </a:pathLst>
          </a:custGeom>
        </p:spPr>
      </p:pic>
      <p:graphicFrame>
        <p:nvGraphicFramePr>
          <p:cNvPr id="5" name="Content Placeholder 2">
            <a:extLst>
              <a:ext uri="{FF2B5EF4-FFF2-40B4-BE49-F238E27FC236}">
                <a16:creationId xmlns:a16="http://schemas.microsoft.com/office/drawing/2014/main" id="{49B12E69-C56B-8089-586D-EA7918AE6963}"/>
              </a:ext>
            </a:extLst>
          </p:cNvPr>
          <p:cNvGraphicFramePr>
            <a:graphicFrameLocks noGrp="1"/>
          </p:cNvGraphicFramePr>
          <p:nvPr>
            <p:ph idx="1"/>
            <p:extLst>
              <p:ext uri="{D42A27DB-BD31-4B8C-83A1-F6EECF244321}">
                <p14:modId xmlns:p14="http://schemas.microsoft.com/office/powerpoint/2010/main" val="3173633845"/>
              </p:ext>
            </p:extLst>
          </p:nvPr>
        </p:nvGraphicFramePr>
        <p:xfrm>
          <a:off x="1137038" y="2193779"/>
          <a:ext cx="6650302" cy="390890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779042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6C247F-7946-CDFF-407F-4B6DD85914B7}"/>
              </a:ext>
            </a:extLst>
          </p:cNvPr>
          <p:cNvSpPr>
            <a:spLocks noGrp="1"/>
          </p:cNvSpPr>
          <p:nvPr>
            <p:ph type="title"/>
          </p:nvPr>
        </p:nvSpPr>
        <p:spPr>
          <a:xfrm>
            <a:off x="1171074" y="1396686"/>
            <a:ext cx="3240506" cy="4064628"/>
          </a:xfrm>
        </p:spPr>
        <p:txBody>
          <a:bodyPr>
            <a:normAutofit/>
          </a:bodyPr>
          <a:lstStyle/>
          <a:p>
            <a:r>
              <a:rPr lang="en-US">
                <a:solidFill>
                  <a:srgbClr val="FFFFFF"/>
                </a:solidFill>
                <a:ea typeface="Calibri Light"/>
                <a:cs typeface="Calibri Light"/>
              </a:rPr>
              <a:t>Partnerships focus</a:t>
            </a:r>
            <a:endParaRPr lang="en-US">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Content Placeholder 2">
            <a:extLst>
              <a:ext uri="{FF2B5EF4-FFF2-40B4-BE49-F238E27FC236}">
                <a16:creationId xmlns:a16="http://schemas.microsoft.com/office/drawing/2014/main" id="{44526E1D-5A8A-200A-F5F3-C9FD83BBE140}"/>
              </a:ext>
            </a:extLst>
          </p:cNvPr>
          <p:cNvSpPr>
            <a:spLocks noGrp="1"/>
          </p:cNvSpPr>
          <p:nvPr>
            <p:ph idx="1"/>
          </p:nvPr>
        </p:nvSpPr>
        <p:spPr>
          <a:xfrm>
            <a:off x="5370153" y="1526033"/>
            <a:ext cx="5536397" cy="3935281"/>
          </a:xfrm>
        </p:spPr>
        <p:txBody>
          <a:bodyPr vert="horz" lIns="91440" tIns="45720" rIns="91440" bIns="45720" rtlCol="0" anchor="t">
            <a:normAutofit/>
          </a:bodyPr>
          <a:lstStyle/>
          <a:p>
            <a:r>
              <a:rPr lang="en-US" dirty="0">
                <a:ea typeface="Calibri"/>
                <a:cs typeface="Calibri"/>
              </a:rPr>
              <a:t>Expand the learning programs offered by leveraging local expertise</a:t>
            </a:r>
          </a:p>
          <a:p>
            <a:r>
              <a:rPr lang="en-US" dirty="0">
                <a:ea typeface="Calibri"/>
                <a:cs typeface="Calibri"/>
              </a:rPr>
              <a:t>Connect with hard to reach community groups</a:t>
            </a:r>
          </a:p>
          <a:p>
            <a:r>
              <a:rPr lang="en-US" dirty="0">
                <a:ea typeface="Calibri"/>
                <a:cs typeface="Calibri"/>
              </a:rPr>
              <a:t>Bring new groups into the library or  Community Hub</a:t>
            </a:r>
          </a:p>
          <a:p>
            <a:r>
              <a:rPr lang="en-US" dirty="0">
                <a:ea typeface="Calibri"/>
                <a:cs typeface="Calibri"/>
              </a:rPr>
              <a:t>Take the library to other places – digital literacy, STEM Maker grant</a:t>
            </a:r>
          </a:p>
          <a:p>
            <a:pPr marL="0" indent="0">
              <a:buNone/>
            </a:pPr>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3903661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932D87-D804-C7A0-B7C7-43DADA4A334F}"/>
              </a:ext>
            </a:extLst>
          </p:cNvPr>
          <p:cNvSpPr>
            <a:spLocks noGrp="1"/>
          </p:cNvSpPr>
          <p:nvPr>
            <p:ph type="title"/>
          </p:nvPr>
        </p:nvSpPr>
        <p:spPr>
          <a:xfrm>
            <a:off x="686834" y="1153572"/>
            <a:ext cx="3200400" cy="4461163"/>
          </a:xfrm>
        </p:spPr>
        <p:txBody>
          <a:bodyPr>
            <a:normAutofit/>
          </a:bodyPr>
          <a:lstStyle/>
          <a:p>
            <a:r>
              <a:rPr lang="en-US">
                <a:solidFill>
                  <a:srgbClr val="FFFFFF"/>
                </a:solidFill>
                <a:ea typeface="Calibri Light"/>
                <a:cs typeface="Calibri Light"/>
              </a:rPr>
              <a:t>Working with internal networks</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13303ED-DF2A-62FC-ACE5-F3030BC10DAE}"/>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1000" dirty="0">
                <a:ea typeface="Calibri"/>
                <a:cs typeface="Calibri"/>
              </a:rPr>
              <a:t>Aging Well </a:t>
            </a:r>
            <a:endParaRPr lang="en-US" sz="1000" dirty="0"/>
          </a:p>
          <a:p>
            <a:pPr lvl="1">
              <a:buFont typeface="Courier New" panose="020B0604020202020204" pitchFamily="34" charset="0"/>
              <a:buChar char="o"/>
            </a:pPr>
            <a:r>
              <a:rPr lang="en-US" sz="1000" dirty="0">
                <a:ea typeface="Calibri"/>
                <a:cs typeface="Calibri"/>
              </a:rPr>
              <a:t>Seniors Festival</a:t>
            </a:r>
          </a:p>
          <a:p>
            <a:pPr lvl="1">
              <a:buFont typeface="Courier New" panose="020B0604020202020204" pitchFamily="34" charset="0"/>
              <a:buChar char="o"/>
            </a:pPr>
            <a:r>
              <a:rPr lang="en-US" sz="1000" dirty="0">
                <a:ea typeface="Calibri"/>
                <a:cs typeface="Calibri"/>
              </a:rPr>
              <a:t>Seniors Expo</a:t>
            </a:r>
          </a:p>
          <a:p>
            <a:r>
              <a:rPr lang="en-US" sz="1000" dirty="0">
                <a:ea typeface="Calibri"/>
                <a:cs typeface="Calibri"/>
              </a:rPr>
              <a:t>Youth Services</a:t>
            </a:r>
          </a:p>
          <a:p>
            <a:pPr lvl="1">
              <a:buFont typeface="Courier New" panose="020B0604020202020204" pitchFamily="34" charset="0"/>
              <a:buChar char="o"/>
            </a:pPr>
            <a:r>
              <a:rPr lang="en-US" sz="1000" dirty="0" err="1">
                <a:ea typeface="Calibri"/>
                <a:cs typeface="Calibri"/>
              </a:rPr>
              <a:t>Popcon</a:t>
            </a:r>
          </a:p>
          <a:p>
            <a:pPr lvl="1">
              <a:buFont typeface="Courier New" panose="020B0604020202020204" pitchFamily="34" charset="0"/>
              <a:buChar char="o"/>
            </a:pPr>
            <a:r>
              <a:rPr lang="en-US" sz="1000" dirty="0">
                <a:ea typeface="Calibri"/>
                <a:cs typeface="Calibri"/>
              </a:rPr>
              <a:t>Young </a:t>
            </a:r>
            <a:r>
              <a:rPr lang="en-US" sz="1000" dirty="0" err="1">
                <a:ea typeface="Calibri"/>
                <a:cs typeface="Calibri"/>
              </a:rPr>
              <a:t>Eventsters</a:t>
            </a:r>
            <a:r>
              <a:rPr lang="en-US" sz="1000" dirty="0">
                <a:ea typeface="Calibri"/>
                <a:cs typeface="Calibri"/>
              </a:rPr>
              <a:t> cooking program</a:t>
            </a:r>
          </a:p>
          <a:p>
            <a:r>
              <a:rPr lang="en-US" sz="1000" dirty="0">
                <a:ea typeface="Calibri"/>
                <a:cs typeface="Calibri"/>
              </a:rPr>
              <a:t>Art Gallery of Ballarat – currently closed for renovations so using the library for their children's education programs</a:t>
            </a:r>
          </a:p>
          <a:p>
            <a:r>
              <a:rPr lang="en-US" sz="1000" dirty="0">
                <a:ea typeface="Calibri"/>
                <a:cs typeface="Calibri"/>
              </a:rPr>
              <a:t>Children's and Family Services</a:t>
            </a:r>
          </a:p>
          <a:p>
            <a:pPr lvl="1">
              <a:buFont typeface="Courier New" panose="020B0604020202020204" pitchFamily="34" charset="0"/>
              <a:buChar char="o"/>
            </a:pPr>
            <a:r>
              <a:rPr lang="en-US" sz="1000" dirty="0">
                <a:ea typeface="Calibri"/>
                <a:cs typeface="Calibri"/>
              </a:rPr>
              <a:t>Parent Place outreach</a:t>
            </a:r>
          </a:p>
          <a:p>
            <a:pPr lvl="1">
              <a:buFont typeface="Courier New" panose="020B0604020202020204" pitchFamily="34" charset="0"/>
              <a:buChar char="o"/>
            </a:pPr>
            <a:r>
              <a:rPr lang="en-US" sz="1000" dirty="0">
                <a:ea typeface="Calibri"/>
                <a:cs typeface="Calibri"/>
              </a:rPr>
              <a:t>Aboriginal Children's Day</a:t>
            </a:r>
          </a:p>
          <a:p>
            <a:r>
              <a:rPr lang="en-US" sz="1000" dirty="0">
                <a:ea typeface="Calibri"/>
                <a:cs typeface="Calibri"/>
              </a:rPr>
              <a:t>Sustainable Environment</a:t>
            </a:r>
          </a:p>
          <a:p>
            <a:pPr lvl="1">
              <a:buFont typeface="Courier New" panose="020B0604020202020204" pitchFamily="34" charset="0"/>
              <a:buChar char="o"/>
            </a:pPr>
            <a:r>
              <a:rPr lang="en-US" sz="1000" dirty="0">
                <a:ea typeface="Calibri"/>
                <a:cs typeface="Calibri"/>
              </a:rPr>
              <a:t>Thermal Camera and sustainable home programs, Electrify your home programs</a:t>
            </a:r>
          </a:p>
          <a:p>
            <a:pPr lvl="1">
              <a:buFont typeface="Courier New" panose="020B0604020202020204" pitchFamily="34" charset="0"/>
              <a:buChar char="o"/>
            </a:pPr>
            <a:r>
              <a:rPr lang="en-US" sz="1000" dirty="0">
                <a:ea typeface="Calibri"/>
                <a:cs typeface="Calibri"/>
              </a:rPr>
              <a:t>Volcano Dreaming project</a:t>
            </a:r>
          </a:p>
          <a:p>
            <a:r>
              <a:rPr lang="en-US" sz="1000" dirty="0">
                <a:ea typeface="Calibri"/>
                <a:cs typeface="Calibri"/>
              </a:rPr>
              <a:t>Customer Experience</a:t>
            </a:r>
          </a:p>
          <a:p>
            <a:pPr lvl="1">
              <a:buFont typeface="Courier New" panose="020B0604020202020204" pitchFamily="34" charset="0"/>
              <a:buChar char="o"/>
            </a:pPr>
            <a:r>
              <a:rPr lang="en-US" sz="1000" dirty="0">
                <a:ea typeface="Calibri"/>
                <a:cs typeface="Calibri"/>
              </a:rPr>
              <a:t>Snap, Send and Solve</a:t>
            </a:r>
          </a:p>
          <a:p>
            <a:r>
              <a:rPr lang="en-US" sz="1000" dirty="0" err="1">
                <a:ea typeface="Calibri"/>
                <a:cs typeface="Calibri"/>
              </a:rPr>
              <a:t>Emeargency</a:t>
            </a:r>
            <a:r>
              <a:rPr lang="en-US" sz="1000" dirty="0">
                <a:ea typeface="Calibri"/>
                <a:cs typeface="Calibri"/>
              </a:rPr>
              <a:t> Management</a:t>
            </a:r>
          </a:p>
          <a:p>
            <a:pPr lvl="1">
              <a:buFont typeface="Courier New" panose="020B0604020202020204" pitchFamily="34" charset="0"/>
              <a:buChar char="o"/>
            </a:pPr>
            <a:r>
              <a:rPr lang="en-US" sz="1000" dirty="0">
                <a:ea typeface="Calibri"/>
                <a:cs typeface="Calibri"/>
              </a:rPr>
              <a:t>Get Techy, Get Ready – preparing for </a:t>
            </a:r>
            <a:r>
              <a:rPr lang="en-US" sz="1000" dirty="0" err="1">
                <a:ea typeface="Calibri"/>
                <a:cs typeface="Calibri"/>
              </a:rPr>
              <a:t>emergenciens</a:t>
            </a:r>
          </a:p>
        </p:txBody>
      </p:sp>
    </p:spTree>
    <p:extLst>
      <p:ext uri="{BB962C8B-B14F-4D97-AF65-F5344CB8AC3E}">
        <p14:creationId xmlns:p14="http://schemas.microsoft.com/office/powerpoint/2010/main" val="2669408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C10CBC8-7837-4750-8EE9-B4C3D5048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9014793-11D4-4A17-9261-1A2E683AD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104482" y="-5104482"/>
            <a:ext cx="1983037" cy="12192001"/>
          </a:xfrm>
          <a:custGeom>
            <a:avLst/>
            <a:gdLst>
              <a:gd name="connsiteX0" fmla="*/ 0 w 1983037"/>
              <a:gd name="connsiteY0" fmla="*/ 0 h 12192001"/>
              <a:gd name="connsiteX1" fmla="*/ 0 w 1983037"/>
              <a:gd name="connsiteY1" fmla="*/ 12192001 h 12192001"/>
              <a:gd name="connsiteX2" fmla="*/ 1945626 w 1983037"/>
              <a:gd name="connsiteY2" fmla="*/ 12192001 h 12192001"/>
              <a:gd name="connsiteX3" fmla="*/ 1914883 w 1983037"/>
              <a:gd name="connsiteY3" fmla="*/ 11926947 h 12192001"/>
              <a:gd name="connsiteX4" fmla="*/ 1887405 w 1983037"/>
              <a:gd name="connsiteY4" fmla="*/ 10882179 h 12192001"/>
              <a:gd name="connsiteX5" fmla="*/ 1955094 w 1983037"/>
              <a:gd name="connsiteY5" fmla="*/ 9717835 h 12192001"/>
              <a:gd name="connsiteX6" fmla="*/ 1955094 w 1983037"/>
              <a:gd name="connsiteY6" fmla="*/ 9338013 h 12192001"/>
              <a:gd name="connsiteX7" fmla="*/ 1947423 w 1983037"/>
              <a:gd name="connsiteY7" fmla="*/ 8936699 h 12192001"/>
              <a:gd name="connsiteX8" fmla="*/ 1949002 w 1983037"/>
              <a:gd name="connsiteY8" fmla="*/ 7709920 h 12192001"/>
              <a:gd name="connsiteX9" fmla="*/ 1930276 w 1983037"/>
              <a:gd name="connsiteY9" fmla="*/ 6277504 h 12192001"/>
              <a:gd name="connsiteX10" fmla="*/ 1954643 w 1983037"/>
              <a:gd name="connsiteY10" fmla="*/ 5307481 h 12192001"/>
              <a:gd name="connsiteX11" fmla="*/ 1944941 w 1983037"/>
              <a:gd name="connsiteY11" fmla="*/ 4949831 h 12192001"/>
              <a:gd name="connsiteX12" fmla="*/ 1961187 w 1983037"/>
              <a:gd name="connsiteY12" fmla="*/ 4137481 h 12192001"/>
              <a:gd name="connsiteX13" fmla="*/ 1964118 w 1983037"/>
              <a:gd name="connsiteY13" fmla="*/ 3194148 h 12192001"/>
              <a:gd name="connsiteX14" fmla="*/ 1914708 w 1983037"/>
              <a:gd name="connsiteY14" fmla="*/ 1979808 h 12192001"/>
              <a:gd name="connsiteX15" fmla="*/ 1949679 w 1983037"/>
              <a:gd name="connsiteY15" fmla="*/ 1443897 h 12192001"/>
              <a:gd name="connsiteX16" fmla="*/ 1942685 w 1983037"/>
              <a:gd name="connsiteY16" fmla="*/ 749860 h 12192001"/>
              <a:gd name="connsiteX17" fmla="*/ 1933706 w 1983037"/>
              <a:gd name="connsiteY17" fmla="*/ 168558 h 12192001"/>
              <a:gd name="connsiteX18" fmla="*/ 1950785 w 1983037"/>
              <a:gd name="connsiteY18"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3037" h="12192001">
                <a:moveTo>
                  <a:pt x="0" y="0"/>
                </a:moveTo>
                <a:lnTo>
                  <a:pt x="0" y="12192001"/>
                </a:lnTo>
                <a:lnTo>
                  <a:pt x="1945626" y="12192001"/>
                </a:lnTo>
                <a:lnTo>
                  <a:pt x="1914883" y="11926947"/>
                </a:lnTo>
                <a:cubicBezTo>
                  <a:pt x="1884529" y="11579709"/>
                  <a:pt x="1881652" y="11231009"/>
                  <a:pt x="1887405" y="10882179"/>
                </a:cubicBezTo>
                <a:cubicBezTo>
                  <a:pt x="1893725" y="10493309"/>
                  <a:pt x="1911547" y="10104667"/>
                  <a:pt x="1955094" y="9717835"/>
                </a:cubicBezTo>
                <a:cubicBezTo>
                  <a:pt x="1966715" y="9591491"/>
                  <a:pt x="1966715" y="9464357"/>
                  <a:pt x="1955094" y="9338013"/>
                </a:cubicBezTo>
                <a:cubicBezTo>
                  <a:pt x="1945663" y="9204453"/>
                  <a:pt x="1943091" y="9070511"/>
                  <a:pt x="1947423" y="8936699"/>
                </a:cubicBezTo>
                <a:cubicBezTo>
                  <a:pt x="1960283" y="8527701"/>
                  <a:pt x="1930726" y="8118470"/>
                  <a:pt x="1949002" y="7709920"/>
                </a:cubicBezTo>
                <a:cubicBezTo>
                  <a:pt x="1970436" y="7231918"/>
                  <a:pt x="1945393" y="6755049"/>
                  <a:pt x="1930276" y="6277504"/>
                </a:cubicBezTo>
                <a:cubicBezTo>
                  <a:pt x="1920123" y="5954014"/>
                  <a:pt x="1913803" y="5630292"/>
                  <a:pt x="1954643" y="5307481"/>
                </a:cubicBezTo>
                <a:cubicBezTo>
                  <a:pt x="1969761" y="5188718"/>
                  <a:pt x="1956899" y="5068596"/>
                  <a:pt x="1944941" y="4949831"/>
                </a:cubicBezTo>
                <a:cubicBezTo>
                  <a:pt x="1917866" y="4678139"/>
                  <a:pt x="1932758" y="4407584"/>
                  <a:pt x="1961187" y="4137481"/>
                </a:cubicBezTo>
                <a:cubicBezTo>
                  <a:pt x="1994579" y="3823035"/>
                  <a:pt x="1984877" y="3508818"/>
                  <a:pt x="1964118" y="3194148"/>
                </a:cubicBezTo>
                <a:cubicBezTo>
                  <a:pt x="1937270" y="2789895"/>
                  <a:pt x="1903424" y="2387003"/>
                  <a:pt x="1914708" y="1979808"/>
                </a:cubicBezTo>
                <a:cubicBezTo>
                  <a:pt x="1919446" y="1800868"/>
                  <a:pt x="1935466" y="1622384"/>
                  <a:pt x="1949679" y="1443897"/>
                </a:cubicBezTo>
                <a:cubicBezTo>
                  <a:pt x="1964278" y="1212701"/>
                  <a:pt x="1961931" y="980722"/>
                  <a:pt x="1942685" y="749860"/>
                </a:cubicBezTo>
                <a:cubicBezTo>
                  <a:pt x="1929825" y="555933"/>
                  <a:pt x="1921533" y="362007"/>
                  <a:pt x="1933706" y="168558"/>
                </a:cubicBezTo>
                <a:lnTo>
                  <a:pt x="195078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912771D-7EC9-C26D-D3F0-8BF4B238FB9F}"/>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rgbClr val="FFFFFF"/>
                </a:solidFill>
                <a:latin typeface="+mj-lt"/>
                <a:ea typeface="+mj-ea"/>
                <a:cs typeface="+mj-cs"/>
              </a:rPr>
              <a:t>Going beyond council</a:t>
            </a:r>
          </a:p>
        </p:txBody>
      </p:sp>
      <p:sp>
        <p:nvSpPr>
          <p:cNvPr id="4" name="Text Placeholder 3">
            <a:extLst>
              <a:ext uri="{FF2B5EF4-FFF2-40B4-BE49-F238E27FC236}">
                <a16:creationId xmlns:a16="http://schemas.microsoft.com/office/drawing/2014/main" id="{79DD6C8A-EFF4-1406-5771-C619441727BC}"/>
              </a:ext>
            </a:extLst>
          </p:cNvPr>
          <p:cNvSpPr>
            <a:spLocks/>
          </p:cNvSpPr>
          <p:nvPr/>
        </p:nvSpPr>
        <p:spPr>
          <a:xfrm>
            <a:off x="839788" y="1681163"/>
            <a:ext cx="5157787" cy="823912"/>
          </a:xfrm>
          <a:prstGeom prst="rect">
            <a:avLst/>
          </a:prstGeom>
        </p:spPr>
        <p:txBody>
          <a:bodyPr/>
          <a:lstStyle/>
          <a:p>
            <a:endParaRPr lang="en-US"/>
          </a:p>
        </p:txBody>
      </p:sp>
      <p:sp>
        <p:nvSpPr>
          <p:cNvPr id="5" name="Text Placeholder 4">
            <a:extLst>
              <a:ext uri="{FF2B5EF4-FFF2-40B4-BE49-F238E27FC236}">
                <a16:creationId xmlns:a16="http://schemas.microsoft.com/office/drawing/2014/main" id="{49B4E28F-4D71-8319-797F-D44CE851DC9E}"/>
              </a:ext>
            </a:extLst>
          </p:cNvPr>
          <p:cNvSpPr>
            <a:spLocks/>
          </p:cNvSpPr>
          <p:nvPr/>
        </p:nvSpPr>
        <p:spPr>
          <a:xfrm>
            <a:off x="6172200" y="1681163"/>
            <a:ext cx="5183188" cy="823912"/>
          </a:xfrm>
          <a:prstGeom prst="rect">
            <a:avLst/>
          </a:prstGeom>
        </p:spPr>
        <p:txBody>
          <a:bodyPr/>
          <a:lstStyle/>
          <a:p>
            <a:endParaRPr lang="en-US"/>
          </a:p>
        </p:txBody>
      </p:sp>
      <p:sp>
        <p:nvSpPr>
          <p:cNvPr id="3" name="Content Placeholder 2">
            <a:extLst>
              <a:ext uri="{FF2B5EF4-FFF2-40B4-BE49-F238E27FC236}">
                <a16:creationId xmlns:a16="http://schemas.microsoft.com/office/drawing/2014/main" id="{5A8B0A2B-85F9-0CA0-85B0-BA161697D401}"/>
              </a:ext>
            </a:extLst>
          </p:cNvPr>
          <p:cNvSpPr>
            <a:spLocks/>
          </p:cNvSpPr>
          <p:nvPr/>
        </p:nvSpPr>
        <p:spPr>
          <a:xfrm>
            <a:off x="838200" y="2420267"/>
            <a:ext cx="5157787" cy="3684588"/>
          </a:xfrm>
          <a:prstGeom prst="rect">
            <a:avLst/>
          </a:prstGeom>
        </p:spPr>
        <p:txBody>
          <a:bodyPr vert="horz" lIns="91440" tIns="45720" rIns="91440" bIns="45720" rtlCol="0" anchor="t">
            <a:normAutofit/>
          </a:bodyPr>
          <a:lstStyle/>
          <a:p>
            <a:pPr>
              <a:spcAft>
                <a:spcPts val="600"/>
              </a:spcAft>
            </a:pPr>
            <a:endParaRPr lang="en-US" sz="1200" dirty="0">
              <a:ea typeface="Calibri"/>
              <a:cs typeface="Calibri"/>
            </a:endParaRPr>
          </a:p>
          <a:p>
            <a:pPr>
              <a:spcAft>
                <a:spcPts val="600"/>
              </a:spcAft>
            </a:pPr>
            <a:r>
              <a:rPr lang="en-US" sz="1200" dirty="0">
                <a:ea typeface="Calibri"/>
                <a:cs typeface="Calibri"/>
              </a:rPr>
              <a:t>              </a:t>
            </a:r>
          </a:p>
          <a:p>
            <a:pPr>
              <a:spcAft>
                <a:spcPts val="600"/>
              </a:spcAft>
            </a:pPr>
            <a:endParaRPr lang="en-US" sz="1200" dirty="0">
              <a:ea typeface="Calibri"/>
              <a:cs typeface="Calibri"/>
            </a:endParaRPr>
          </a:p>
        </p:txBody>
      </p:sp>
      <p:sp>
        <p:nvSpPr>
          <p:cNvPr id="6" name="Content Placeholder 5">
            <a:extLst>
              <a:ext uri="{FF2B5EF4-FFF2-40B4-BE49-F238E27FC236}">
                <a16:creationId xmlns:a16="http://schemas.microsoft.com/office/drawing/2014/main" id="{716FC011-8080-073A-A7D2-0D99A1F3BB07}"/>
              </a:ext>
            </a:extLst>
          </p:cNvPr>
          <p:cNvSpPr>
            <a:spLocks/>
          </p:cNvSpPr>
          <p:nvPr/>
        </p:nvSpPr>
        <p:spPr>
          <a:xfrm>
            <a:off x="6170612" y="2420267"/>
            <a:ext cx="5183188" cy="3684588"/>
          </a:xfrm>
          <a:prstGeom prst="rect">
            <a:avLst/>
          </a:prstGeom>
        </p:spPr>
        <p:txBody>
          <a:bodyPr vert="horz" lIns="91440" tIns="45720" rIns="91440" bIns="45720" rtlCol="0" anchor="t">
            <a:noAutofit/>
          </a:bodyPr>
          <a:lstStyle/>
          <a:p>
            <a:pPr>
              <a:lnSpc>
                <a:spcPct val="90000"/>
              </a:lnSpc>
              <a:spcAft>
                <a:spcPts val="600"/>
              </a:spcAft>
            </a:pPr>
            <a:r>
              <a:rPr lang="en-US" sz="1600" kern="1200" dirty="0">
                <a:latin typeface="+mn-lt"/>
                <a:ea typeface="+mn-ea"/>
                <a:cs typeface="Calibri"/>
              </a:rPr>
              <a:t>Be Connected/Good Things Foundation</a:t>
            </a:r>
            <a:endParaRPr lang="en-US" sz="1600" kern="1200" dirty="0">
              <a:latin typeface="+mn-lt"/>
              <a:ea typeface="Calibri"/>
              <a:cs typeface="Calibri"/>
            </a:endParaRPr>
          </a:p>
          <a:p>
            <a:pPr lvl="1">
              <a:lnSpc>
                <a:spcPct val="90000"/>
              </a:lnSpc>
              <a:spcAft>
                <a:spcPts val="600"/>
              </a:spcAft>
              <a:buFont typeface="Courier New" panose="020B0604020202020204" pitchFamily="34" charset="0"/>
              <a:buChar char="o"/>
            </a:pPr>
            <a:r>
              <a:rPr lang="en-US" sz="1600" kern="1200" dirty="0">
                <a:latin typeface="+mn-lt"/>
                <a:ea typeface="+mn-ea"/>
                <a:cs typeface="Calibri"/>
              </a:rPr>
              <a:t>Grants for digital literacy programs for over 50s</a:t>
            </a:r>
            <a:endParaRPr lang="en-US" sz="1600" kern="1200">
              <a:latin typeface="+mn-lt"/>
              <a:ea typeface="Calibri" panose="020F0502020204030204"/>
              <a:cs typeface="Calibri"/>
            </a:endParaRPr>
          </a:p>
          <a:p>
            <a:pPr>
              <a:lnSpc>
                <a:spcPct val="90000"/>
              </a:lnSpc>
              <a:spcAft>
                <a:spcPts val="600"/>
              </a:spcAft>
            </a:pPr>
            <a:r>
              <a:rPr lang="en-US" sz="1600" kern="1200" dirty="0">
                <a:latin typeface="+mn-lt"/>
                <a:ea typeface="+mn-ea"/>
                <a:cs typeface="Calibri"/>
              </a:rPr>
              <a:t>The </a:t>
            </a:r>
            <a:r>
              <a:rPr lang="en-US" sz="1600" kern="1200" err="1">
                <a:latin typeface="+mn-lt"/>
                <a:ea typeface="+mn-ea"/>
                <a:cs typeface="Calibri"/>
              </a:rPr>
              <a:t>Brainary</a:t>
            </a:r>
            <a:endParaRPr lang="en-US" sz="1600" kern="1200">
              <a:latin typeface="+mn-lt"/>
              <a:ea typeface="Calibri"/>
              <a:cs typeface="Calibri"/>
            </a:endParaRPr>
          </a:p>
          <a:p>
            <a:pPr lvl="1">
              <a:lnSpc>
                <a:spcPct val="90000"/>
              </a:lnSpc>
              <a:spcAft>
                <a:spcPts val="600"/>
              </a:spcAft>
              <a:buFont typeface="Courier New" panose="020B0604020202020204" pitchFamily="34" charset="0"/>
              <a:buChar char="o"/>
            </a:pPr>
            <a:r>
              <a:rPr lang="en-US" sz="1600" dirty="0">
                <a:cs typeface="Calibri"/>
              </a:rPr>
              <a:t>STEM Maker program</a:t>
            </a:r>
            <a:endParaRPr lang="en-US" sz="1600" kern="1200" dirty="0">
              <a:latin typeface="+mn-lt"/>
              <a:ea typeface="Calibri"/>
              <a:cs typeface="Calibri"/>
            </a:endParaRPr>
          </a:p>
          <a:p>
            <a:pPr>
              <a:lnSpc>
                <a:spcPct val="90000"/>
              </a:lnSpc>
              <a:spcAft>
                <a:spcPts val="600"/>
              </a:spcAft>
            </a:pPr>
            <a:endParaRPr lang="en-US" sz="1600" dirty="0">
              <a:ea typeface="Calibri"/>
              <a:cs typeface="Calibri"/>
            </a:endParaRPr>
          </a:p>
          <a:p>
            <a:pPr>
              <a:lnSpc>
                <a:spcPct val="90000"/>
              </a:lnSpc>
              <a:spcAft>
                <a:spcPts val="600"/>
              </a:spcAft>
            </a:pPr>
            <a:r>
              <a:rPr lang="en-US" sz="1600" kern="1200" dirty="0">
                <a:latin typeface="+mn-lt"/>
                <a:ea typeface="+mn-ea"/>
                <a:cs typeface="Calibri"/>
              </a:rPr>
              <a:t>Smart Living Ballarat</a:t>
            </a:r>
            <a:r>
              <a:rPr lang="en-US" sz="1600" dirty="0">
                <a:cs typeface="Calibri"/>
              </a:rPr>
              <a:t> and BREAZE</a:t>
            </a:r>
            <a:endParaRPr lang="en-US" sz="1600" kern="1200" dirty="0">
              <a:latin typeface="+mn-lt"/>
              <a:ea typeface="Calibri"/>
              <a:cs typeface="Calibri"/>
            </a:endParaRPr>
          </a:p>
          <a:p>
            <a:pPr lvl="1">
              <a:lnSpc>
                <a:spcPct val="90000"/>
              </a:lnSpc>
              <a:spcAft>
                <a:spcPts val="600"/>
              </a:spcAft>
              <a:buFont typeface="Courier New" panose="020B0604020202020204" pitchFamily="34" charset="0"/>
              <a:buChar char="o"/>
            </a:pPr>
            <a:r>
              <a:rPr lang="en-US" sz="1600" kern="1200" dirty="0">
                <a:latin typeface="+mn-lt"/>
                <a:ea typeface="+mn-ea"/>
                <a:cs typeface="Calibri"/>
              </a:rPr>
              <a:t>Sustainability education</a:t>
            </a:r>
            <a:endParaRPr lang="en-US" sz="1600" kern="1200">
              <a:latin typeface="+mn-lt"/>
              <a:ea typeface="Calibri" panose="020F0502020204030204"/>
              <a:cs typeface="Calibri"/>
            </a:endParaRPr>
          </a:p>
          <a:p>
            <a:pPr lvl="1">
              <a:lnSpc>
                <a:spcPct val="90000"/>
              </a:lnSpc>
              <a:spcAft>
                <a:spcPts val="600"/>
              </a:spcAft>
              <a:buFont typeface="Courier New" panose="020B0604020202020204" pitchFamily="34" charset="0"/>
              <a:buChar char="o"/>
            </a:pPr>
            <a:r>
              <a:rPr lang="en-US" sz="1600" kern="1200" dirty="0">
                <a:latin typeface="+mn-lt"/>
                <a:ea typeface="+mn-ea"/>
                <a:cs typeface="Calibri"/>
              </a:rPr>
              <a:t>Thermal cameras and other home energy equipment</a:t>
            </a:r>
            <a:endParaRPr lang="en-US" sz="1600" kern="1200">
              <a:latin typeface="+mn-lt"/>
              <a:ea typeface="Calibri" panose="020F0502020204030204"/>
              <a:cs typeface="Calibri"/>
            </a:endParaRPr>
          </a:p>
          <a:p>
            <a:pPr>
              <a:spcAft>
                <a:spcPts val="600"/>
              </a:spcAft>
            </a:pPr>
            <a:r>
              <a:rPr lang="en-US" sz="1600" dirty="0">
                <a:ea typeface="Calibri"/>
                <a:cs typeface="Calibri"/>
              </a:rPr>
              <a:t>Ballarat Marathon</a:t>
            </a:r>
          </a:p>
          <a:p>
            <a:pPr marL="628650" lvl="1" indent="-171450">
              <a:spcAft>
                <a:spcPts val="600"/>
              </a:spcAft>
              <a:buFont typeface="Courier New"/>
              <a:buChar char="o"/>
            </a:pPr>
            <a:r>
              <a:rPr lang="en-US" sz="1600" dirty="0">
                <a:ea typeface="Calibri"/>
                <a:cs typeface="Calibri"/>
              </a:rPr>
              <a:t>Benefits of running for wellbeing</a:t>
            </a:r>
          </a:p>
          <a:p>
            <a:pPr>
              <a:spcAft>
                <a:spcPts val="600"/>
              </a:spcAft>
            </a:pPr>
            <a:r>
              <a:rPr lang="en-US" sz="1600" dirty="0">
                <a:ea typeface="Calibri"/>
                <a:cs typeface="Calibri"/>
              </a:rPr>
              <a:t>Ballarat Autism Network</a:t>
            </a:r>
          </a:p>
          <a:p>
            <a:pPr marL="628650" lvl="1" indent="-171450">
              <a:spcAft>
                <a:spcPts val="600"/>
              </a:spcAft>
              <a:buFont typeface="Courier New,monospace"/>
              <a:buChar char="o"/>
            </a:pPr>
            <a:r>
              <a:rPr lang="en-US" sz="1600" dirty="0">
                <a:ea typeface="Calibri"/>
                <a:cs typeface="Calibri"/>
              </a:rPr>
              <a:t>Sensory Storytime</a:t>
            </a:r>
            <a:endParaRPr lang="en-US" sz="1600" dirty="0"/>
          </a:p>
          <a:p>
            <a:pPr lvl="1">
              <a:spcAft>
                <a:spcPts val="600"/>
              </a:spcAft>
            </a:pPr>
            <a:endParaRPr lang="en-US" sz="1200" kern="1200" dirty="0">
              <a:solidFill>
                <a:schemeClr val="tx1"/>
              </a:solidFill>
              <a:latin typeface="+mn-lt"/>
              <a:ea typeface="Calibri"/>
              <a:cs typeface="Calibri"/>
            </a:endParaRPr>
          </a:p>
          <a:p>
            <a:pPr lvl="1">
              <a:spcAft>
                <a:spcPts val="600"/>
              </a:spcAft>
              <a:buFont typeface="Courier New" panose="020B0604020202020204" pitchFamily="34" charset="0"/>
              <a:buChar char="o"/>
            </a:pPr>
            <a:endParaRPr lang="en-US" sz="1200" dirty="0">
              <a:ea typeface="Calibri"/>
              <a:cs typeface="Calibri"/>
            </a:endParaRPr>
          </a:p>
          <a:p>
            <a:pPr lvl="1">
              <a:lnSpc>
                <a:spcPct val="90000"/>
              </a:lnSpc>
              <a:spcAft>
                <a:spcPts val="600"/>
              </a:spcAft>
              <a:buFont typeface="Courier New" panose="020B0604020202020204" pitchFamily="34" charset="0"/>
              <a:buChar char="o"/>
            </a:pPr>
            <a:endParaRPr lang="en-US" sz="1200" dirty="0">
              <a:ea typeface="Calibri"/>
              <a:cs typeface="Calibri"/>
            </a:endParaRPr>
          </a:p>
          <a:p>
            <a:pPr>
              <a:lnSpc>
                <a:spcPct val="90000"/>
              </a:lnSpc>
              <a:spcAft>
                <a:spcPts val="600"/>
              </a:spcAft>
            </a:pPr>
            <a:endParaRPr lang="en-US" dirty="0">
              <a:ea typeface="Calibri"/>
              <a:cs typeface="Calibri"/>
            </a:endParaRPr>
          </a:p>
        </p:txBody>
      </p:sp>
      <p:sp>
        <p:nvSpPr>
          <p:cNvPr id="7" name="TextBox 6">
            <a:extLst>
              <a:ext uri="{FF2B5EF4-FFF2-40B4-BE49-F238E27FC236}">
                <a16:creationId xmlns:a16="http://schemas.microsoft.com/office/drawing/2014/main" id="{BD94B5C7-7F52-6351-677C-7156144A8692}"/>
              </a:ext>
            </a:extLst>
          </p:cNvPr>
          <p:cNvSpPr txBox="1"/>
          <p:nvPr/>
        </p:nvSpPr>
        <p:spPr>
          <a:xfrm>
            <a:off x="562062" y="2417034"/>
            <a:ext cx="5083092" cy="3400931"/>
          </a:xfrm>
          <a:prstGeom prst="rect">
            <a:avLst/>
          </a:prstGeom>
          <a:noFill/>
        </p:spPr>
        <p:txBody>
          <a:bodyPr wrap="square" lIns="91440" tIns="45720" rIns="91440" bIns="45720" rtlCol="0" anchor="t">
            <a:spAutoFit/>
          </a:bodyPr>
          <a:lstStyle/>
          <a:p>
            <a:pPr>
              <a:spcAft>
                <a:spcPts val="600"/>
              </a:spcAft>
            </a:pPr>
            <a:r>
              <a:rPr lang="en-US" sz="1600" err="1">
                <a:cs typeface="Calibri"/>
              </a:rPr>
              <a:t>Neighbourhood</a:t>
            </a:r>
            <a:r>
              <a:rPr lang="en-US" sz="1600" dirty="0">
                <a:cs typeface="Calibri"/>
              </a:rPr>
              <a:t> Houses</a:t>
            </a:r>
            <a:endParaRPr lang="en-US" sz="1600">
              <a:ea typeface="Calibri"/>
              <a:cs typeface="Calibri"/>
            </a:endParaRPr>
          </a:p>
          <a:p>
            <a:pPr lvl="1">
              <a:spcAft>
                <a:spcPts val="600"/>
              </a:spcAft>
              <a:buFont typeface="Courier New" panose="020B0604020202020204" pitchFamily="34" charset="0"/>
              <a:buChar char="o"/>
            </a:pPr>
            <a:r>
              <a:rPr lang="en-US" sz="1600" dirty="0">
                <a:cs typeface="Calibri"/>
              </a:rPr>
              <a:t>4 suburban </a:t>
            </a:r>
            <a:r>
              <a:rPr lang="en-US" sz="1600" err="1">
                <a:cs typeface="Calibri"/>
              </a:rPr>
              <a:t>Neighbourhood</a:t>
            </a:r>
            <a:r>
              <a:rPr lang="en-US" sz="1600" dirty="0">
                <a:cs typeface="Calibri"/>
              </a:rPr>
              <a:t> Houses</a:t>
            </a:r>
            <a:endParaRPr lang="en-US" sz="1600">
              <a:ea typeface="Calibri"/>
              <a:cs typeface="Calibri"/>
            </a:endParaRPr>
          </a:p>
          <a:p>
            <a:pPr lvl="1">
              <a:spcAft>
                <a:spcPts val="600"/>
              </a:spcAft>
              <a:buFont typeface="Courier New" panose="020B0604020202020204" pitchFamily="34" charset="0"/>
              <a:buChar char="o"/>
            </a:pPr>
            <a:r>
              <a:rPr lang="en-US" sz="1600" dirty="0">
                <a:cs typeface="Calibri"/>
              </a:rPr>
              <a:t>Strong relationship with </a:t>
            </a:r>
            <a:r>
              <a:rPr lang="en-US" sz="1600" err="1">
                <a:cs typeface="Calibri"/>
              </a:rPr>
              <a:t>Wendouree</a:t>
            </a:r>
            <a:r>
              <a:rPr lang="en-US" sz="1600" dirty="0">
                <a:cs typeface="Calibri"/>
              </a:rPr>
              <a:t> – serving a very disadvantaged community</a:t>
            </a:r>
            <a:endParaRPr lang="en-US" sz="1600">
              <a:ea typeface="Calibri"/>
              <a:cs typeface="Calibri"/>
            </a:endParaRPr>
          </a:p>
          <a:p>
            <a:pPr lvl="1">
              <a:spcAft>
                <a:spcPts val="600"/>
              </a:spcAft>
              <a:buFont typeface="Courier New" panose="020B0604020202020204" pitchFamily="34" charset="0"/>
              <a:buChar char="o"/>
            </a:pPr>
            <a:r>
              <a:rPr lang="en-US" sz="1600" dirty="0">
                <a:cs typeface="Calibri"/>
              </a:rPr>
              <a:t>Sharing resources and staff expertise</a:t>
            </a:r>
            <a:endParaRPr lang="en-US" sz="1600">
              <a:ea typeface="Calibri"/>
              <a:cs typeface="Calibri"/>
            </a:endParaRPr>
          </a:p>
          <a:p>
            <a:pPr lvl="1">
              <a:spcAft>
                <a:spcPts val="600"/>
              </a:spcAft>
              <a:buFont typeface="Courier New" panose="020B0604020202020204" pitchFamily="34" charset="0"/>
              <a:buChar char="o"/>
            </a:pPr>
            <a:r>
              <a:rPr lang="en-US" sz="1600" dirty="0">
                <a:cs typeface="Calibri"/>
              </a:rPr>
              <a:t>Venue</a:t>
            </a:r>
            <a:endParaRPr lang="en-US" sz="1600">
              <a:ea typeface="Calibri"/>
              <a:cs typeface="Calibri"/>
            </a:endParaRPr>
          </a:p>
          <a:p>
            <a:pPr>
              <a:spcAft>
                <a:spcPts val="600"/>
              </a:spcAft>
            </a:pPr>
            <a:r>
              <a:rPr lang="en-US" sz="1600" dirty="0">
                <a:cs typeface="Calibri"/>
              </a:rPr>
              <a:t>Western Bulldogs Football Club</a:t>
            </a:r>
            <a:endParaRPr lang="en-US" sz="1600">
              <a:ea typeface="Calibri"/>
              <a:cs typeface="Calibri"/>
            </a:endParaRPr>
          </a:p>
          <a:p>
            <a:pPr lvl="1">
              <a:spcAft>
                <a:spcPts val="600"/>
              </a:spcAft>
              <a:buFont typeface="Courier New" panose="020B0604020202020204" pitchFamily="34" charset="0"/>
              <a:buChar char="o"/>
            </a:pPr>
            <a:r>
              <a:rPr lang="en-US" sz="1600" dirty="0">
                <a:cs typeface="Calibri"/>
              </a:rPr>
              <a:t>Bulldogs Read school literacy program</a:t>
            </a:r>
            <a:endParaRPr lang="en-US" sz="1600" dirty="0">
              <a:ea typeface="Calibri"/>
              <a:cs typeface="Calibri"/>
            </a:endParaRPr>
          </a:p>
          <a:p>
            <a:pPr>
              <a:spcAft>
                <a:spcPts val="600"/>
              </a:spcAft>
            </a:pPr>
            <a:endParaRPr lang="en-US" sz="1200" dirty="0">
              <a:ea typeface="Calibri"/>
              <a:cs typeface="Calibri"/>
            </a:endParaRPr>
          </a:p>
          <a:p>
            <a:pPr>
              <a:spcAft>
                <a:spcPts val="600"/>
              </a:spcAft>
            </a:pPr>
            <a:endParaRPr lang="en-US" sz="1200" dirty="0">
              <a:ea typeface="Calibri"/>
              <a:cs typeface="Calibri"/>
            </a:endParaRPr>
          </a:p>
          <a:p>
            <a:endParaRPr lang="en-AU" dirty="0"/>
          </a:p>
        </p:txBody>
      </p:sp>
    </p:spTree>
    <p:extLst>
      <p:ext uri="{BB962C8B-B14F-4D97-AF65-F5344CB8AC3E}">
        <p14:creationId xmlns:p14="http://schemas.microsoft.com/office/powerpoint/2010/main" val="271033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C0B4DD-E2DE-A554-9B68-24C16C4DADDB}"/>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ea typeface="Calibri Light"/>
                <a:cs typeface="Calibri Light"/>
              </a:rPr>
              <a:t>Where to from here?</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D1F7AB2A-2016-DF65-46AA-D4CD012B2E3F}"/>
              </a:ext>
            </a:extLst>
          </p:cNvPr>
          <p:cNvGraphicFramePr>
            <a:graphicFrameLocks noGrp="1"/>
          </p:cNvGraphicFramePr>
          <p:nvPr>
            <p:ph idx="1"/>
            <p:extLst>
              <p:ext uri="{D42A27DB-BD31-4B8C-83A1-F6EECF244321}">
                <p14:modId xmlns:p14="http://schemas.microsoft.com/office/powerpoint/2010/main" val="319269280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75516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1396</Words>
  <Application>Microsoft Office PowerPoint</Application>
  <PresentationFormat>Widescreen</PresentationFormat>
  <Paragraphs>104</Paragraphs>
  <Slides>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Courier New</vt:lpstr>
      <vt:lpstr>Courier New,monospace</vt:lpstr>
      <vt:lpstr>office theme</vt:lpstr>
      <vt:lpstr>Learning at City of Ballarat</vt:lpstr>
      <vt:lpstr>Background</vt:lpstr>
      <vt:lpstr>Demographics</vt:lpstr>
      <vt:lpstr>Education and Learning</vt:lpstr>
      <vt:lpstr>An expanding library and learning service</vt:lpstr>
      <vt:lpstr>Partnerships focus</vt:lpstr>
      <vt:lpstr>Working with internal networks</vt:lpstr>
      <vt:lpstr>Going beyond council</vt:lpstr>
      <vt:lpstr>Where to from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Leone Wheeler</cp:lastModifiedBy>
  <cp:revision>514</cp:revision>
  <dcterms:created xsi:type="dcterms:W3CDTF">2023-12-06T00:12:48Z</dcterms:created>
  <dcterms:modified xsi:type="dcterms:W3CDTF">2025-05-15T00:08:11Z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0852aec-66a6-49f3-81dd-63d5866ae0ea_Enabled">
    <vt:lpwstr>true</vt:lpwstr>
  </property>
  <property fmtid="{D5CDD505-2E9C-101B-9397-08002B2CF9AE}" pid="3" name="MSIP_Label_10852aec-66a6-49f3-81dd-63d5866ae0ea_SetDate">
    <vt:lpwstr>2023-12-06T02:46:13Z</vt:lpwstr>
  </property>
  <property fmtid="{D5CDD505-2E9C-101B-9397-08002B2CF9AE}" pid="4" name="MSIP_Label_10852aec-66a6-49f3-81dd-63d5866ae0ea_Method">
    <vt:lpwstr>Privileged</vt:lpwstr>
  </property>
  <property fmtid="{D5CDD505-2E9C-101B-9397-08002B2CF9AE}" pid="5" name="MSIP_Label_10852aec-66a6-49f3-81dd-63d5866ae0ea_Name">
    <vt:lpwstr>OFFICIAL</vt:lpwstr>
  </property>
  <property fmtid="{D5CDD505-2E9C-101B-9397-08002B2CF9AE}" pid="6" name="MSIP_Label_10852aec-66a6-49f3-81dd-63d5866ae0ea_SiteId">
    <vt:lpwstr>876d2482-2267-4e0e-a64f-e021030d7090</vt:lpwstr>
  </property>
  <property fmtid="{D5CDD505-2E9C-101B-9397-08002B2CF9AE}" pid="7" name="MSIP_Label_10852aec-66a6-49f3-81dd-63d5866ae0ea_ActionId">
    <vt:lpwstr>ebab2ebd-0d7d-4af4-b0f1-5e8af67c1c8c</vt:lpwstr>
  </property>
  <property fmtid="{D5CDD505-2E9C-101B-9397-08002B2CF9AE}" pid="8" name="MSIP_Label_10852aec-66a6-49f3-81dd-63d5866ae0ea_ContentBits">
    <vt:lpwstr>3</vt:lpwstr>
  </property>
  <property fmtid="{D5CDD505-2E9C-101B-9397-08002B2CF9AE}" pid="9" name="ClassificationContentMarkingFooterLocations">
    <vt:lpwstr>office theme:10</vt:lpwstr>
  </property>
  <property fmtid="{D5CDD505-2E9C-101B-9397-08002B2CF9AE}" pid="10" name="ClassificationContentMarkingFooterText">
    <vt:lpwstr>OFFICIAL</vt:lpwstr>
  </property>
  <property fmtid="{D5CDD505-2E9C-101B-9397-08002B2CF9AE}" pid="11" name="ClassificationContentMarkingHeaderLocations">
    <vt:lpwstr>office theme:9</vt:lpwstr>
  </property>
  <property fmtid="{D5CDD505-2E9C-101B-9397-08002B2CF9AE}" pid="12" name="ClassificationContentMarkingHeaderText">
    <vt:lpwstr>OFFICIAL</vt:lpwstr>
  </property>
</Properties>
</file>